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313" r:id="rId4"/>
    <p:sldId id="309" r:id="rId5"/>
    <p:sldId id="308" r:id="rId6"/>
    <p:sldId id="310" r:id="rId7"/>
    <p:sldId id="311" r:id="rId8"/>
    <p:sldId id="312" r:id="rId9"/>
    <p:sldId id="30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8221" autoAdjust="0"/>
  </p:normalViewPr>
  <p:slideViewPr>
    <p:cSldViewPr>
      <p:cViewPr>
        <p:scale>
          <a:sx n="42" d="100"/>
          <a:sy n="42" d="100"/>
        </p:scale>
        <p:origin x="-300" y="-65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38" name="Shape 7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16895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371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ap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93266" y="0"/>
            <a:ext cx="62992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7951" y="5283973"/>
            <a:ext cx="9513676" cy="314805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1277"/>
          <a:stretch>
            <a:fillRect/>
          </a:stretch>
        </p:blipFill>
        <p:spPr>
          <a:xfrm>
            <a:off x="-25400" y="-90797"/>
            <a:ext cx="24434801" cy="1383537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ÍTULO"/>
          <p:cNvSpPr txBox="1">
            <a:spLocks noGrp="1"/>
          </p:cNvSpPr>
          <p:nvPr>
            <p:ph type="body" sz="quarter" idx="13"/>
          </p:nvPr>
        </p:nvSpPr>
        <p:spPr>
          <a:xfrm>
            <a:off x="2666446" y="6064891"/>
            <a:ext cx="2406874" cy="863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TÍTULO</a:t>
            </a:r>
          </a:p>
        </p:txBody>
      </p:sp>
      <p:sp>
        <p:nvSpPr>
          <p:cNvPr id="52" name="Subtítulo se Necessário"/>
          <p:cNvSpPr txBox="1">
            <a:spLocks noGrp="1"/>
          </p:cNvSpPr>
          <p:nvPr>
            <p:ph type="body" sz="quarter" idx="14"/>
          </p:nvPr>
        </p:nvSpPr>
        <p:spPr>
          <a:xfrm>
            <a:off x="2666446" y="6725291"/>
            <a:ext cx="6820558" cy="8636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Subtítulo se Necessário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ítulo Def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93500" y="7252658"/>
            <a:ext cx="10386267" cy="6467576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ítulo 01"/>
          <p:cNvSpPr txBox="1">
            <a:spLocks noGrp="1"/>
          </p:cNvSpPr>
          <p:nvPr>
            <p:ph type="body" sz="quarter" idx="13"/>
          </p:nvPr>
        </p:nvSpPr>
        <p:spPr>
          <a:xfrm>
            <a:off x="2553295" y="6197600"/>
            <a:ext cx="4291410" cy="1320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Título 01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33070" y="11683736"/>
            <a:ext cx="1528080" cy="1534782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ítulo Gest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ítulo 02"/>
          <p:cNvSpPr txBox="1">
            <a:spLocks noGrp="1"/>
          </p:cNvSpPr>
          <p:nvPr>
            <p:ph type="body" sz="quarter" idx="13"/>
          </p:nvPr>
        </p:nvSpPr>
        <p:spPr>
          <a:xfrm>
            <a:off x="2587161" y="6197600"/>
            <a:ext cx="4291411" cy="1320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Título 02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93500" y="7252658"/>
            <a:ext cx="10386267" cy="646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33070" y="11683736"/>
            <a:ext cx="1528080" cy="153478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ítulo Benefíc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Título 03"/>
          <p:cNvSpPr txBox="1">
            <a:spLocks noGrp="1"/>
          </p:cNvSpPr>
          <p:nvPr>
            <p:ph type="body" sz="quarter" idx="13"/>
          </p:nvPr>
        </p:nvSpPr>
        <p:spPr>
          <a:xfrm>
            <a:off x="2574462" y="6197600"/>
            <a:ext cx="9614826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8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Título 03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93500" y="7252658"/>
            <a:ext cx="10386267" cy="646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33070" y="11683736"/>
            <a:ext cx="1528080" cy="153478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Image" descr="Image"/>
          <p:cNvPicPr>
            <a:picLocks noChangeAspect="1"/>
          </p:cNvPicPr>
          <p:nvPr/>
        </p:nvPicPr>
        <p:blipFill>
          <a:blip r:embed="rId2">
            <a:alphaModFix amt="49639"/>
            <a:extLst/>
          </a:blip>
          <a:stretch>
            <a:fillRect/>
          </a:stretch>
        </p:blipFill>
        <p:spPr>
          <a:xfrm>
            <a:off x="-580464" y="-4001296"/>
            <a:ext cx="25544928" cy="21718592"/>
          </a:xfrm>
          <a:prstGeom prst="rect">
            <a:avLst/>
          </a:prstGeom>
          <a:ln w="12700">
            <a:miter lim="400000"/>
          </a:ln>
        </p:spPr>
      </p:pic>
      <p:sp>
        <p:nvSpPr>
          <p:cNvPr id="681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82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83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93266" y="0"/>
            <a:ext cx="62992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Obrigado!"/>
          <p:cNvSpPr txBox="1">
            <a:spLocks noGrp="1"/>
          </p:cNvSpPr>
          <p:nvPr>
            <p:ph type="body" sz="quarter" idx="13"/>
          </p:nvPr>
        </p:nvSpPr>
        <p:spPr>
          <a:xfrm>
            <a:off x="2523662" y="6197600"/>
            <a:ext cx="5250359" cy="1320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8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Obrigado! </a:t>
            </a:r>
          </a:p>
        </p:txBody>
      </p:sp>
      <p:sp>
        <p:nvSpPr>
          <p:cNvPr id="7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580464" y="-4001296"/>
            <a:ext cx="25544928" cy="217185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"/>
          <p:cNvSpPr/>
          <p:nvPr/>
        </p:nvSpPr>
        <p:spPr>
          <a:xfrm>
            <a:off x="5246578" y="2144818"/>
            <a:ext cx="13715621" cy="21573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" name="Rectangle"/>
          <p:cNvSpPr/>
          <p:nvPr/>
        </p:nvSpPr>
        <p:spPr>
          <a:xfrm>
            <a:off x="5246578" y="4803352"/>
            <a:ext cx="13715621" cy="21573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Rectangle"/>
          <p:cNvSpPr/>
          <p:nvPr/>
        </p:nvSpPr>
        <p:spPr>
          <a:xfrm>
            <a:off x="5246578" y="7275618"/>
            <a:ext cx="13715621" cy="21573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Rectangle"/>
          <p:cNvSpPr/>
          <p:nvPr/>
        </p:nvSpPr>
        <p:spPr>
          <a:xfrm>
            <a:off x="5246578" y="9578551"/>
            <a:ext cx="13715621" cy="21573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11">
            <a:alphaModFix amt="24519"/>
            <a:extLst/>
          </a:blip>
          <a:srcRect t="53518" r="35200" b="28592"/>
          <a:stretch>
            <a:fillRect/>
          </a:stretch>
        </p:blipFill>
        <p:spPr>
          <a:xfrm>
            <a:off x="5287616" y="7343957"/>
            <a:ext cx="13715621" cy="2101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12">
            <a:alphaModFix amt="24519"/>
            <a:extLst/>
          </a:blip>
          <a:stretch>
            <a:fillRect/>
          </a:stretch>
        </p:blipFill>
        <p:spPr>
          <a:xfrm>
            <a:off x="5667247" y="7887169"/>
            <a:ext cx="1047004" cy="1047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13">
            <a:alphaModFix amt="24519"/>
            <a:extLst/>
          </a:blip>
          <a:stretch>
            <a:fillRect/>
          </a:stretch>
        </p:blipFill>
        <p:spPr>
          <a:xfrm>
            <a:off x="7036537" y="8139803"/>
            <a:ext cx="1626153" cy="541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14">
            <a:alphaModFix amt="24789"/>
            <a:extLst/>
          </a:blip>
          <a:srcRect t="26026" r="33702" b="54250"/>
          <a:stretch>
            <a:fillRect/>
          </a:stretch>
        </p:blipFill>
        <p:spPr>
          <a:xfrm>
            <a:off x="5285812" y="4750166"/>
            <a:ext cx="13719098" cy="2316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/>
        </p:nvPicPr>
        <p:blipFill>
          <a:blip r:embed="rId15">
            <a:alphaModFix amt="24789"/>
            <a:extLst/>
          </a:blip>
          <a:stretch>
            <a:fillRect/>
          </a:stretch>
        </p:blipFill>
        <p:spPr>
          <a:xfrm>
            <a:off x="5687115" y="5376950"/>
            <a:ext cx="1047004" cy="1047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/>
        </p:nvPicPr>
        <p:blipFill>
          <a:blip r:embed="rId16">
            <a:alphaModFix amt="24789"/>
            <a:extLst/>
          </a:blip>
          <a:stretch>
            <a:fillRect/>
          </a:stretch>
        </p:blipFill>
        <p:spPr>
          <a:xfrm>
            <a:off x="7028966" y="5684964"/>
            <a:ext cx="4376758" cy="541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17">
            <a:extLst/>
          </a:blip>
          <a:srcRect t="24560" r="33252" b="54301"/>
          <a:stretch>
            <a:fillRect/>
          </a:stretch>
        </p:blipFill>
        <p:spPr>
          <a:xfrm>
            <a:off x="5275312" y="1932823"/>
            <a:ext cx="13833598" cy="2486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687092" y="2739704"/>
            <a:ext cx="1047004" cy="104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7034046" y="2983861"/>
            <a:ext cx="2729973" cy="558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/>
          <p:cNvPicPr>
            <a:picLocks noChangeAspect="1"/>
          </p:cNvPicPr>
          <p:nvPr/>
        </p:nvPicPr>
        <p:blipFill>
          <a:blip r:embed="rId20">
            <a:alphaModFix amt="24963"/>
            <a:extLst/>
          </a:blip>
          <a:srcRect t="70380" r="34792" b="12096"/>
          <a:stretch>
            <a:fillRect/>
          </a:stretch>
        </p:blipFill>
        <p:spPr>
          <a:xfrm>
            <a:off x="5279422" y="9805747"/>
            <a:ext cx="13825126" cy="2062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/>
          <p:cNvPicPr>
            <a:picLocks noChangeAspect="1"/>
          </p:cNvPicPr>
          <p:nvPr/>
        </p:nvPicPr>
        <p:blipFill>
          <a:blip r:embed="rId21">
            <a:alphaModFix amt="24963"/>
            <a:extLst/>
          </a:blip>
          <a:stretch>
            <a:fillRect/>
          </a:stretch>
        </p:blipFill>
        <p:spPr>
          <a:xfrm>
            <a:off x="6943588" y="10594643"/>
            <a:ext cx="2405342" cy="558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" descr="Image"/>
          <p:cNvPicPr>
            <a:picLocks noChangeAspect="1"/>
          </p:cNvPicPr>
          <p:nvPr/>
        </p:nvPicPr>
        <p:blipFill>
          <a:blip r:embed="rId22">
            <a:alphaModFix amt="24963"/>
            <a:extLst/>
          </a:blip>
          <a:stretch>
            <a:fillRect/>
          </a:stretch>
        </p:blipFill>
        <p:spPr>
          <a:xfrm>
            <a:off x="5688909" y="10321083"/>
            <a:ext cx="1031489" cy="103148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6" r:id="rId4"/>
    <p:sldLayoutId id="2147483667" r:id="rId5"/>
    <p:sldLayoutId id="2147483694" r:id="rId6"/>
    <p:sldLayoutId id="2147483698" r:id="rId7"/>
    <p:sldLayoutId id="2147483699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ÍTULO"/>
          <p:cNvSpPr txBox="1">
            <a:spLocks noGrp="1"/>
          </p:cNvSpPr>
          <p:nvPr>
            <p:ph type="body" idx="13"/>
          </p:nvPr>
        </p:nvSpPr>
        <p:spPr>
          <a:xfrm>
            <a:off x="2110880" y="5752039"/>
            <a:ext cx="19030851" cy="2318583"/>
          </a:xfrm>
          <a:prstGeom prst="rect">
            <a:avLst/>
          </a:prstGeom>
        </p:spPr>
        <p:txBody>
          <a:bodyPr/>
          <a:lstStyle/>
          <a:p>
            <a:r>
              <a:rPr lang="pt-BR" sz="7200" b="0" dirty="0" smtClean="0">
                <a:solidFill>
                  <a:schemeClr val="tx1"/>
                </a:solidFill>
                <a:latin typeface="Arial Black" pitchFamily="34" charset="0"/>
              </a:rPr>
              <a:t>O que o Sindilegis tem feito por você </a:t>
            </a:r>
          </a:p>
          <a:p>
            <a:r>
              <a:rPr lang="pt-BR" sz="7200" b="0" dirty="0" smtClean="0">
                <a:solidFill>
                  <a:schemeClr val="tx1"/>
                </a:solidFill>
                <a:latin typeface="Arial Black" pitchFamily="34" charset="0"/>
              </a:rPr>
              <a:t>em relação à reforma da Previdência</a:t>
            </a:r>
            <a:endParaRPr lang="pt-BR" sz="7200" b="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/>
          <p:cNvSpPr txBox="1">
            <a:spLocks/>
          </p:cNvSpPr>
          <p:nvPr/>
        </p:nvSpPr>
        <p:spPr>
          <a:xfrm>
            <a:off x="2515175" y="656833"/>
            <a:ext cx="19514688" cy="18583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Até dia 20 de Maio</a:t>
            </a:r>
            <a:endParaRPr lang="pt-BR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21198" y="3977680"/>
            <a:ext cx="20306256" cy="39497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35 Reuniões da CDH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dirty="0" smtClean="0">
                <a:latin typeface="Segoe UI Semibold" pitchFamily="34" charset="0"/>
                <a:cs typeface="Segoe UI Semibold" pitchFamily="34" charset="0"/>
              </a:rPr>
              <a:t>13 Comissões Especiais (CCJC)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08</a:t>
            </a:r>
            <a:r>
              <a:rPr kumimoji="0" lang="pt-BR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 Reuniões da Liderança da Minoria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dirty="0" smtClean="0">
                <a:latin typeface="Segoe UI Semibold" pitchFamily="34" charset="0"/>
                <a:cs typeface="Segoe UI Semibold" pitchFamily="34" charset="0"/>
              </a:rPr>
              <a:t>Cerca de 20 reuniões do Fonacate</a:t>
            </a:r>
            <a:endParaRPr kumimoji="0" lang="pt-BR" sz="5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pt-B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534146" y="7938120"/>
            <a:ext cx="2030625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Total: 76 Reuniões</a:t>
            </a:r>
            <a:r>
              <a:rPr kumimoji="0" lang="pt-BR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 sobre a PEC 06/2019</a:t>
            </a:r>
          </a:p>
        </p:txBody>
      </p:sp>
    </p:spTree>
    <p:extLst>
      <p:ext uri="{BB962C8B-B14F-4D97-AF65-F5344CB8AC3E}">
        <p14:creationId xmlns:p14="http://schemas.microsoft.com/office/powerpoint/2010/main" val="662706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Conector reto 83"/>
          <p:cNvCxnSpPr/>
          <p:nvPr/>
        </p:nvCxnSpPr>
        <p:spPr>
          <a:xfrm>
            <a:off x="14715366" y="4101025"/>
            <a:ext cx="0" cy="2057565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tângulo de cantos arredondados 9"/>
          <p:cNvSpPr/>
          <p:nvPr/>
        </p:nvSpPr>
        <p:spPr>
          <a:xfrm>
            <a:off x="1867103" y="7399526"/>
            <a:ext cx="20810832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0761215" y="7687558"/>
            <a:ext cx="0" cy="2497259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reto 15"/>
          <p:cNvCxnSpPr/>
          <p:nvPr/>
        </p:nvCxnSpPr>
        <p:spPr>
          <a:xfrm>
            <a:off x="14715366" y="5417840"/>
            <a:ext cx="0" cy="2057565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10017287" y="7694937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19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13971438" y="6926009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24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1191075" y="10160302"/>
            <a:ext cx="297400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Sindilegis é destaque no Correio Braziliense em matéria sobre a reforma da Previdência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97" y="10226795"/>
            <a:ext cx="2753620" cy="154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CaixaDeTexto 74"/>
          <p:cNvSpPr txBox="1"/>
          <p:nvPr/>
        </p:nvSpPr>
        <p:spPr>
          <a:xfrm>
            <a:off x="14982750" y="1614480"/>
            <a:ext cx="4626074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800" dirty="0">
                <a:latin typeface="Segoe UI Semibold" pitchFamily="34" charset="0"/>
                <a:cs typeface="Segoe UI Semibold" pitchFamily="34" charset="0"/>
              </a:rPr>
              <a:t>Café com Política – Previdência: o que especialistas dizem sobre o futuro da aposentadoria dos brasileiros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733" y="5249632"/>
            <a:ext cx="2456295" cy="13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04" y="1398957"/>
            <a:ext cx="5767294" cy="323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CaixaDeTexto 77"/>
          <p:cNvSpPr txBox="1"/>
          <p:nvPr/>
        </p:nvSpPr>
        <p:spPr>
          <a:xfrm>
            <a:off x="17086251" y="5268307"/>
            <a:ext cx="269472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Novo </a:t>
            </a:r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Líder do Governo na Câmara recebe Sindilegis e entidades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510946" y="397120"/>
            <a:ext cx="5431083" cy="1060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Janeiro</a:t>
            </a:r>
            <a:endParaRPr 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97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30" grpId="0"/>
      <p:bldP spid="75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10946" y="397120"/>
            <a:ext cx="5431083" cy="1060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Fevereiro</a:t>
            </a:r>
            <a:endParaRPr 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5564483" y="7687558"/>
            <a:ext cx="0" cy="4395125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to 21"/>
          <p:cNvCxnSpPr/>
          <p:nvPr/>
        </p:nvCxnSpPr>
        <p:spPr>
          <a:xfrm>
            <a:off x="7076650" y="5166499"/>
            <a:ext cx="0" cy="2233027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to 24"/>
          <p:cNvCxnSpPr/>
          <p:nvPr/>
        </p:nvCxnSpPr>
        <p:spPr>
          <a:xfrm>
            <a:off x="10761215" y="7687558"/>
            <a:ext cx="0" cy="2497259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ctor reto 25"/>
          <p:cNvCxnSpPr/>
          <p:nvPr/>
        </p:nvCxnSpPr>
        <p:spPr>
          <a:xfrm>
            <a:off x="15281636" y="7687558"/>
            <a:ext cx="0" cy="4052277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ctor reto 27"/>
          <p:cNvCxnSpPr/>
          <p:nvPr/>
        </p:nvCxnSpPr>
        <p:spPr>
          <a:xfrm>
            <a:off x="21322078" y="7687558"/>
            <a:ext cx="0" cy="1493433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to 28"/>
          <p:cNvCxnSpPr/>
          <p:nvPr/>
        </p:nvCxnSpPr>
        <p:spPr>
          <a:xfrm>
            <a:off x="14873697" y="3829596"/>
            <a:ext cx="0" cy="3713946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ector reto 29"/>
          <p:cNvCxnSpPr/>
          <p:nvPr/>
        </p:nvCxnSpPr>
        <p:spPr>
          <a:xfrm>
            <a:off x="18609975" y="3766750"/>
            <a:ext cx="0" cy="3632776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ixaDeTexto 20"/>
          <p:cNvSpPr txBox="1"/>
          <p:nvPr/>
        </p:nvSpPr>
        <p:spPr>
          <a:xfrm>
            <a:off x="5920687" y="11937308"/>
            <a:ext cx="243889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Governo anuncia nova Previdência em Mensagem </a:t>
            </a:r>
          </a:p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ao Congresso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15" y="12082683"/>
            <a:ext cx="2537560" cy="120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Espaço Reservado para Conteúdo 2"/>
          <p:cNvSpPr txBox="1">
            <a:spLocks/>
          </p:cNvSpPr>
          <p:nvPr/>
        </p:nvSpPr>
        <p:spPr>
          <a:xfrm>
            <a:off x="4820555" y="7687558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06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3" name="Espaço Reservado para Conteúdo 2"/>
          <p:cNvSpPr txBox="1">
            <a:spLocks/>
          </p:cNvSpPr>
          <p:nvPr/>
        </p:nvSpPr>
        <p:spPr>
          <a:xfrm>
            <a:off x="6332722" y="6947862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08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4" name="Espaço Reservado para Conteúdo 2"/>
          <p:cNvSpPr txBox="1">
            <a:spLocks/>
          </p:cNvSpPr>
          <p:nvPr/>
        </p:nvSpPr>
        <p:spPr>
          <a:xfrm>
            <a:off x="10017287" y="7694937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14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7" name="Espaço Reservado para Conteúdo 2"/>
          <p:cNvSpPr txBox="1">
            <a:spLocks/>
          </p:cNvSpPr>
          <p:nvPr/>
        </p:nvSpPr>
        <p:spPr>
          <a:xfrm>
            <a:off x="14129769" y="6926009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20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8" name="Espaço Reservado para Conteúdo 2"/>
          <p:cNvSpPr txBox="1">
            <a:spLocks/>
          </p:cNvSpPr>
          <p:nvPr/>
        </p:nvSpPr>
        <p:spPr>
          <a:xfrm>
            <a:off x="14537708" y="7687557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21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9" name="Espaço Reservado para Conteúdo 2"/>
          <p:cNvSpPr txBox="1">
            <a:spLocks/>
          </p:cNvSpPr>
          <p:nvPr/>
        </p:nvSpPr>
        <p:spPr>
          <a:xfrm>
            <a:off x="17866047" y="6926008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25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50" name="Espaço Reservado para Conteúdo 2"/>
          <p:cNvSpPr txBox="1">
            <a:spLocks/>
          </p:cNvSpPr>
          <p:nvPr/>
        </p:nvSpPr>
        <p:spPr>
          <a:xfrm>
            <a:off x="20578150" y="7687556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27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44" y="3766750"/>
            <a:ext cx="2493899" cy="139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CaixaDeTexto 51"/>
          <p:cNvSpPr txBox="1"/>
          <p:nvPr/>
        </p:nvSpPr>
        <p:spPr>
          <a:xfrm>
            <a:off x="7468182" y="3722830"/>
            <a:ext cx="29740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Sindilegis e </a:t>
            </a:r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entidades se reúnem com secretário especial de Previdência e Trabalho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00" y="10184817"/>
            <a:ext cx="2555077" cy="15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CaixaDeTexto 53"/>
          <p:cNvSpPr txBox="1"/>
          <p:nvPr/>
        </p:nvSpPr>
        <p:spPr>
          <a:xfrm>
            <a:off x="11191075" y="10160302"/>
            <a:ext cx="297400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Centrais sindicais se unem para discutir reforma da Previdência com parlamentares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15440358" y="5131517"/>
            <a:ext cx="242568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Seminário sobre Previdência reúne Sindilegis e líderes do PDT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5379148" y="2979036"/>
            <a:ext cx="24869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Governo anuncia nova Previdência e Sindilegis já traça estratégias para resguardar servidores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456" y="11772318"/>
            <a:ext cx="3244554" cy="15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16124010" y="11844324"/>
            <a:ext cx="297400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Sindilegis e entidades unificam estratégia contra reforma da Previdência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011" y="2447344"/>
            <a:ext cx="2462722" cy="13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CaixaDeTexto 69"/>
          <p:cNvSpPr txBox="1"/>
          <p:nvPr/>
        </p:nvSpPr>
        <p:spPr>
          <a:xfrm>
            <a:off x="20760952" y="2321496"/>
            <a:ext cx="278908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Em audiência no Senado, Sindilegis critica capitalização e falta de transição em “nova Previdência”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017" y="8822405"/>
            <a:ext cx="2427376" cy="13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CaixaDeTexto 72"/>
          <p:cNvSpPr txBox="1"/>
          <p:nvPr/>
        </p:nvSpPr>
        <p:spPr>
          <a:xfrm>
            <a:off x="21535019" y="8960904"/>
            <a:ext cx="257799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Sindilegis e entidades participam de reunião estratégica para combater </a:t>
            </a:r>
            <a:endParaRPr lang="pt-BR" sz="1800" dirty="0" smtClean="0">
              <a:latin typeface="Segoe UI Semibold" pitchFamily="34" charset="0"/>
              <a:cs typeface="Segoe UI Semibold" pitchFamily="34" charset="0"/>
            </a:endParaRPr>
          </a:p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a </a:t>
            </a:r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reforma da Previdência</a:t>
            </a: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1867103" y="7399526"/>
            <a:ext cx="20810832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39" name="Conector reto 38"/>
          <p:cNvCxnSpPr/>
          <p:nvPr/>
        </p:nvCxnSpPr>
        <p:spPr>
          <a:xfrm flipH="1">
            <a:off x="14928304" y="7543543"/>
            <a:ext cx="7657898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6" name="Conector reto 75"/>
          <p:cNvCxnSpPr/>
          <p:nvPr/>
        </p:nvCxnSpPr>
        <p:spPr>
          <a:xfrm>
            <a:off x="14928304" y="927260"/>
            <a:ext cx="0" cy="665082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621" y="5166499"/>
            <a:ext cx="2456295" cy="138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621" y="2955724"/>
            <a:ext cx="2456295" cy="137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ipse 11"/>
          <p:cNvSpPr/>
          <p:nvPr/>
        </p:nvSpPr>
        <p:spPr>
          <a:xfrm>
            <a:off x="18497565" y="7038495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15169149" y="7807424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21209591" y="7800045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271101" y="214506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5041249" y="910286"/>
            <a:ext cx="23353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PEC 06/2019</a:t>
            </a:r>
          </a:p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 é anunciada</a:t>
            </a:r>
            <a:endParaRPr lang="pt-BR" sz="2400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61" name="Conector reto 60"/>
          <p:cNvCxnSpPr/>
          <p:nvPr/>
        </p:nvCxnSpPr>
        <p:spPr>
          <a:xfrm>
            <a:off x="16255442" y="7538580"/>
            <a:ext cx="0" cy="3227016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2" name="CaixaDeTexto 61"/>
          <p:cNvSpPr txBox="1"/>
          <p:nvPr/>
        </p:nvSpPr>
        <p:spPr>
          <a:xfrm>
            <a:off x="16350684" y="9197870"/>
            <a:ext cx="246605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400" dirty="0">
                <a:latin typeface="Segoe UI Semibold" pitchFamily="34" charset="0"/>
                <a:cs typeface="Segoe UI Semibold" pitchFamily="34" charset="0"/>
              </a:rPr>
              <a:t>Início da análise da </a:t>
            </a:r>
            <a:endParaRPr lang="pt-BR" sz="2400" dirty="0" smtClean="0">
              <a:latin typeface="Segoe UI Semibold" pitchFamily="34" charset="0"/>
              <a:cs typeface="Segoe UI Semibold" pitchFamily="34" charset="0"/>
            </a:endParaRPr>
          </a:p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PEC 06/2019 </a:t>
            </a:r>
            <a:r>
              <a:rPr lang="pt-BR" sz="2400" dirty="0">
                <a:latin typeface="Segoe UI Semibold" pitchFamily="34" charset="0"/>
                <a:cs typeface="Segoe UI Semibold" pitchFamily="34" charset="0"/>
              </a:rPr>
              <a:t>na CCJC da Câmara</a:t>
            </a:r>
            <a:endParaRPr lang="pt-BR" sz="24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4" name="Espaço Reservado para Conteúdo 2"/>
          <p:cNvSpPr txBox="1">
            <a:spLocks/>
          </p:cNvSpPr>
          <p:nvPr/>
        </p:nvSpPr>
        <p:spPr>
          <a:xfrm>
            <a:off x="15484622" y="7687557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22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496075" y="1790756"/>
            <a:ext cx="392318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Reuniões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 CDH, Comissão Especial e </a:t>
            </a:r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r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eunião da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Liderança da Minoria</a:t>
            </a: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0218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2" grpId="0"/>
      <p:bldP spid="54" grpId="0"/>
      <p:bldP spid="60" grpId="0"/>
      <p:bldP spid="66" grpId="0"/>
      <p:bldP spid="68" grpId="0"/>
      <p:bldP spid="70" grpId="0"/>
      <p:bldP spid="73" grpId="0"/>
      <p:bldP spid="74" grpId="0" animBg="1"/>
      <p:bldP spid="12" grpId="0" animBg="1"/>
      <p:bldP spid="51" grpId="0" animBg="1"/>
      <p:bldP spid="53" grpId="0" animBg="1"/>
      <p:bldP spid="57" grpId="0" animBg="1"/>
      <p:bldP spid="59" grpId="0"/>
      <p:bldP spid="62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867103" y="7399526"/>
            <a:ext cx="20810832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2202577" y="7687558"/>
            <a:ext cx="0" cy="4395125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/>
          <p:cNvCxnSpPr/>
          <p:nvPr/>
        </p:nvCxnSpPr>
        <p:spPr>
          <a:xfrm>
            <a:off x="7076650" y="3761656"/>
            <a:ext cx="0" cy="3637870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to 17"/>
          <p:cNvCxnSpPr/>
          <p:nvPr/>
        </p:nvCxnSpPr>
        <p:spPr>
          <a:xfrm>
            <a:off x="20980059" y="7687558"/>
            <a:ext cx="0" cy="1493433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ixaDeTexto 20"/>
          <p:cNvSpPr txBox="1"/>
          <p:nvPr/>
        </p:nvSpPr>
        <p:spPr>
          <a:xfrm>
            <a:off x="4419256" y="11794709"/>
            <a:ext cx="299358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Sindilegis, entidades e parlamentares definem novos passos para a Frente Parlamentar da Previdência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sp>
        <p:nvSpPr>
          <p:cNvPr id="24" name="Espaço Reservado para Conteúdo 2"/>
          <p:cNvSpPr txBox="1">
            <a:spLocks/>
          </p:cNvSpPr>
          <p:nvPr/>
        </p:nvSpPr>
        <p:spPr>
          <a:xfrm>
            <a:off x="6332722" y="6947862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11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7040879" y="7694937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12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0236131" y="7687556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28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468182" y="2746651"/>
            <a:ext cx="29740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Previdência rural é pauta de nova rodada da Comissão de Direitos Humanos do Senado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			</a:t>
            </a: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8410122" y="8743756"/>
            <a:ext cx="297400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Simpósio reúne carreiras do serviço público para debater reforma da Previdência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21193000" y="8974819"/>
            <a:ext cx="257799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Sindilegis e entidades solicitam prorrogação do prazo de migração previdenciária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16" y="11685608"/>
            <a:ext cx="2555510" cy="14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spaço Reservado para Conteúdo 2"/>
          <p:cNvSpPr txBox="1">
            <a:spLocks/>
          </p:cNvSpPr>
          <p:nvPr/>
        </p:nvSpPr>
        <p:spPr>
          <a:xfrm>
            <a:off x="1458649" y="7687558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01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22" y="2825552"/>
            <a:ext cx="2509821" cy="140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Conector reto 48"/>
          <p:cNvCxnSpPr/>
          <p:nvPr/>
        </p:nvCxnSpPr>
        <p:spPr>
          <a:xfrm>
            <a:off x="7799512" y="7687558"/>
            <a:ext cx="0" cy="1134847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89" y="8822405"/>
            <a:ext cx="2562779" cy="143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4" name="Conector reto 53"/>
          <p:cNvCxnSpPr/>
          <p:nvPr/>
        </p:nvCxnSpPr>
        <p:spPr>
          <a:xfrm>
            <a:off x="10761215" y="5849888"/>
            <a:ext cx="0" cy="1591663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Espaço Reservado para Conteúdo 2"/>
          <p:cNvSpPr txBox="1">
            <a:spLocks/>
          </p:cNvSpPr>
          <p:nvPr/>
        </p:nvSpPr>
        <p:spPr>
          <a:xfrm>
            <a:off x="10056537" y="6933424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15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2982349" y="4497014"/>
            <a:ext cx="29740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Em reunião no Fonacate, Sindilegis e entidades somam forças para combater a reforma da Previdência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420" y="8954997"/>
            <a:ext cx="2438954" cy="13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135" y="4577475"/>
            <a:ext cx="2947530" cy="143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onector reto 25"/>
          <p:cNvCxnSpPr/>
          <p:nvPr/>
        </p:nvCxnSpPr>
        <p:spPr>
          <a:xfrm flipH="1" flipV="1">
            <a:off x="1867103" y="7543542"/>
            <a:ext cx="20791107" cy="1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15807042" y="6933423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22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16459162" y="4022588"/>
            <a:ext cx="0" cy="3483484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CaixaDeTexto 31"/>
          <p:cNvSpPr txBox="1"/>
          <p:nvPr/>
        </p:nvSpPr>
        <p:spPr>
          <a:xfrm>
            <a:off x="16570611" y="3993089"/>
            <a:ext cx="297400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Começa a tramitação da PEC 06/2019</a:t>
            </a:r>
          </a:p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na CCJ</a:t>
            </a:r>
            <a:endParaRPr lang="pt-BR" sz="24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9672151" y="7800043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6964163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13920192" y="70459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13056096" y="7807424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15694555" y="7807424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17520592" y="70459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17798821" y="7800043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20867572" y="7800043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Título 1"/>
          <p:cNvSpPr txBox="1">
            <a:spLocks/>
          </p:cNvSpPr>
          <p:nvPr/>
        </p:nvSpPr>
        <p:spPr>
          <a:xfrm>
            <a:off x="573823" y="397120"/>
            <a:ext cx="5431083" cy="1060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Março</a:t>
            </a:r>
            <a:endParaRPr 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271101" y="214506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496075" y="1790756"/>
            <a:ext cx="392318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Reuniões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 CDH, Comissão Especial e </a:t>
            </a:r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r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eunião da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Liderança da Minoria</a:t>
            </a: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4565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75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7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24" grpId="0"/>
      <p:bldP spid="25" grpId="0"/>
      <p:bldP spid="29" grpId="0"/>
      <p:bldP spid="31" grpId="0"/>
      <p:bldP spid="33" grpId="0"/>
      <p:bldP spid="43" grpId="0"/>
      <p:bldP spid="47" grpId="0"/>
      <p:bldP spid="55" grpId="0"/>
      <p:bldP spid="59" grpId="0"/>
      <p:bldP spid="27" grpId="0"/>
      <p:bldP spid="32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1867103" y="7399526"/>
            <a:ext cx="20810832" cy="2880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7412843" y="7687558"/>
            <a:ext cx="0" cy="4395125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to 12"/>
          <p:cNvCxnSpPr/>
          <p:nvPr/>
        </p:nvCxnSpPr>
        <p:spPr>
          <a:xfrm>
            <a:off x="7076650" y="3578700"/>
            <a:ext cx="0" cy="3820826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reto 13"/>
          <p:cNvCxnSpPr/>
          <p:nvPr/>
        </p:nvCxnSpPr>
        <p:spPr>
          <a:xfrm>
            <a:off x="11281327" y="7687558"/>
            <a:ext cx="0" cy="2497259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to 17"/>
          <p:cNvCxnSpPr/>
          <p:nvPr/>
        </p:nvCxnSpPr>
        <p:spPr>
          <a:xfrm>
            <a:off x="20275131" y="7687223"/>
            <a:ext cx="0" cy="1248964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CaixaDeTexto 18"/>
          <p:cNvSpPr txBox="1"/>
          <p:nvPr/>
        </p:nvSpPr>
        <p:spPr>
          <a:xfrm>
            <a:off x="7769047" y="11937308"/>
            <a:ext cx="243889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Senado inicia semana discutindo Previdência e Trabalho com associações</a:t>
            </a: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6668915" y="7687558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09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6332722" y="6947862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08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10537399" y="7694937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15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19531203" y="7687223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25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468183" y="2368112"/>
            <a:ext cx="240095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Previdência é foco dos debates do Sindilegis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292429" y="9588282"/>
            <a:ext cx="395112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400" dirty="0">
                <a:latin typeface="Segoe UI Semibold" pitchFamily="34" charset="0"/>
                <a:cs typeface="Segoe UI Semibold" pitchFamily="34" charset="0"/>
              </a:rPr>
              <a:t>Em defesa da aposentadoria, mulheres se unem e pedem o sepultamento da reforma da Previdência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5886991" y="3041576"/>
            <a:ext cx="2425689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Debate acalorado na Câmara marca polarização sobre reforma da Previdência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0645136" y="8462766"/>
            <a:ext cx="2789084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Sindilegis e </a:t>
            </a:r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entidades iniciam articulação com os partidos para apresentação de emendas à reforma </a:t>
            </a:r>
            <a:endParaRPr lang="pt-BR" sz="1800" dirty="0" smtClean="0">
              <a:latin typeface="Segoe UI Semibold" pitchFamily="34" charset="0"/>
              <a:cs typeface="Segoe UI Semibold" pitchFamily="34" charset="0"/>
            </a:endParaRPr>
          </a:p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da </a:t>
            </a:r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Previdência</a:t>
            </a:r>
          </a:p>
        </p:txBody>
      </p:sp>
      <p:cxnSp>
        <p:nvCxnSpPr>
          <p:cNvPr id="44" name="Conector reto 43"/>
          <p:cNvCxnSpPr/>
          <p:nvPr/>
        </p:nvCxnSpPr>
        <p:spPr>
          <a:xfrm>
            <a:off x="7987406" y="5583138"/>
            <a:ext cx="0" cy="1816388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Espaço Reservado para Conteúdo 2"/>
          <p:cNvSpPr txBox="1">
            <a:spLocks/>
          </p:cNvSpPr>
          <p:nvPr/>
        </p:nvSpPr>
        <p:spPr>
          <a:xfrm>
            <a:off x="7243478" y="6947862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10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0312928" y="5057800"/>
            <a:ext cx="346324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Previdência, terceirização e feminicídio dão ritmo aos trabalhos do Sindilegis nesta terça-feira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15648916" y="4334367"/>
            <a:ext cx="4684" cy="3209175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Espaço Reservado para Conteúdo 2"/>
          <p:cNvSpPr txBox="1">
            <a:spLocks/>
          </p:cNvSpPr>
          <p:nvPr/>
        </p:nvSpPr>
        <p:spPr>
          <a:xfrm>
            <a:off x="14909672" y="6926009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22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644" y="8576685"/>
            <a:ext cx="2331206" cy="130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116" y="3197819"/>
            <a:ext cx="2331206" cy="12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95" y="9320146"/>
            <a:ext cx="4193382" cy="235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43" y="5129808"/>
            <a:ext cx="2852673" cy="14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778" y="2414342"/>
            <a:ext cx="2559065" cy="13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40" y="11951282"/>
            <a:ext cx="2379546" cy="133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Conector reto 27"/>
          <p:cNvCxnSpPr/>
          <p:nvPr/>
        </p:nvCxnSpPr>
        <p:spPr>
          <a:xfrm flipH="1" flipV="1">
            <a:off x="1867103" y="7543542"/>
            <a:ext cx="20791107" cy="1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16355907" y="7721903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23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>
          <a:xfrm>
            <a:off x="17099835" y="7550980"/>
            <a:ext cx="0" cy="4531703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CaixaDeTexto 33"/>
          <p:cNvSpPr txBox="1"/>
          <p:nvPr/>
        </p:nvSpPr>
        <p:spPr>
          <a:xfrm>
            <a:off x="17301124" y="11241427"/>
            <a:ext cx="374786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PEC 06/2019 </a:t>
            </a:r>
          </a:p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É aprovada na CCJ</a:t>
            </a:r>
            <a:endParaRPr lang="pt-BR" sz="24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5" name="Espaço Reservado para Conteúdo 2"/>
          <p:cNvSpPr txBox="1">
            <a:spLocks/>
          </p:cNvSpPr>
          <p:nvPr/>
        </p:nvSpPr>
        <p:spPr>
          <a:xfrm>
            <a:off x="17618203" y="6926009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24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18359502" y="4049688"/>
            <a:ext cx="0" cy="3483484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CaixaDeTexto 36"/>
          <p:cNvSpPr txBox="1"/>
          <p:nvPr/>
        </p:nvSpPr>
        <p:spPr>
          <a:xfrm>
            <a:off x="18474618" y="4039368"/>
            <a:ext cx="44502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É formada a Comiss</a:t>
            </a:r>
            <a:r>
              <a:rPr lang="pt-BR" sz="2400" dirty="0" smtClean="0">
                <a:latin typeface="Segoe UI Semibold" pitchFamily="34" charset="0"/>
                <a:cs typeface="Segoe UI Semibold" pitchFamily="34" charset="0"/>
              </a:rPr>
              <a:t>ão Especial da </a:t>
            </a:r>
            <a:r>
              <a:rPr lang="pt-BR" sz="2400" dirty="0">
                <a:latin typeface="Segoe UI Semibold" pitchFamily="34" charset="0"/>
                <a:cs typeface="Segoe UI Semibold" pitchFamily="34" charset="0"/>
              </a:rPr>
              <a:t>PEC 06/2019 </a:t>
            </a:r>
          </a:p>
          <a:p>
            <a:pPr algn="l"/>
            <a:endParaRPr lang="pt-BR" sz="24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6964163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2029402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2029402" y="678599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2686944" y="7800045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4199112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7300356" y="77997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8231560" y="77997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11168840" y="77997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11975190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15536429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16987348" y="783439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21814704" y="7038496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ítulo 1"/>
          <p:cNvSpPr txBox="1">
            <a:spLocks/>
          </p:cNvSpPr>
          <p:nvPr/>
        </p:nvSpPr>
        <p:spPr>
          <a:xfrm>
            <a:off x="573823" y="397120"/>
            <a:ext cx="5431083" cy="1060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Abril</a:t>
            </a:r>
            <a:endParaRPr 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2686944" y="808580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4199112" y="678613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7300356" y="8073186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7874919" y="7068533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11168840" y="8073186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11975190" y="678613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12624048" y="7798765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16987348" y="817823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18249644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271101" y="214506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496075" y="1790756"/>
            <a:ext cx="392318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Reuniões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 CDH, Comissão Especial e </a:t>
            </a:r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r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eunião da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Liderança da Minoria</a:t>
            </a: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416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7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2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7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/>
      <p:bldP spid="22" grpId="0"/>
      <p:bldP spid="23" grpId="0"/>
      <p:bldP spid="26" grpId="0"/>
      <p:bldP spid="29" grpId="0"/>
      <p:bldP spid="31" grpId="0"/>
      <p:bldP spid="33" grpId="0"/>
      <p:bldP spid="39" grpId="0"/>
      <p:bldP spid="45" grpId="0"/>
      <p:bldP spid="47" grpId="0"/>
      <p:bldP spid="50" grpId="0"/>
      <p:bldP spid="30" grpId="0"/>
      <p:bldP spid="34" grpId="0"/>
      <p:bldP spid="35" grpId="0"/>
      <p:bldP spid="37" grpId="0"/>
      <p:bldP spid="38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de cantos arredondados 39"/>
          <p:cNvSpPr/>
          <p:nvPr/>
        </p:nvSpPr>
        <p:spPr>
          <a:xfrm>
            <a:off x="17310160" y="7406905"/>
            <a:ext cx="5323520" cy="28803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7431236" y="4471399"/>
            <a:ext cx="4684" cy="3209175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Retângulo de cantos arredondados 47"/>
          <p:cNvSpPr/>
          <p:nvPr/>
        </p:nvSpPr>
        <p:spPr>
          <a:xfrm>
            <a:off x="1867103" y="7406904"/>
            <a:ext cx="15581481" cy="2880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50" name="Conector reto 49"/>
          <p:cNvCxnSpPr/>
          <p:nvPr/>
        </p:nvCxnSpPr>
        <p:spPr>
          <a:xfrm>
            <a:off x="5941190" y="3065289"/>
            <a:ext cx="0" cy="4334237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reto 50"/>
          <p:cNvCxnSpPr/>
          <p:nvPr/>
        </p:nvCxnSpPr>
        <p:spPr>
          <a:xfrm>
            <a:off x="12865689" y="7687558"/>
            <a:ext cx="0" cy="2472744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Espaço Reservado para Conteúdo 2"/>
          <p:cNvSpPr txBox="1">
            <a:spLocks/>
          </p:cNvSpPr>
          <p:nvPr/>
        </p:nvSpPr>
        <p:spPr>
          <a:xfrm>
            <a:off x="5197262" y="6947862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07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0" name="Espaço Reservado para Conteúdo 2"/>
          <p:cNvSpPr txBox="1">
            <a:spLocks/>
          </p:cNvSpPr>
          <p:nvPr/>
        </p:nvSpPr>
        <p:spPr>
          <a:xfrm>
            <a:off x="12121761" y="7694937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15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7442937" y="1673424"/>
            <a:ext cx="2974007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Reforma da Presidência e parcela compensatória são debatidas em reunião no TCU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18240672" y="8776163"/>
            <a:ext cx="518509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3200" dirty="0" smtClean="0">
                <a:latin typeface="Segoe UI Semibold" pitchFamily="34" charset="0"/>
                <a:cs typeface="Segoe UI Semibold" pitchFamily="34" charset="0"/>
              </a:rPr>
              <a:t>Sindilegis e FENALE trazem especialistas da Previdência como Maria Lúcia </a:t>
            </a:r>
            <a:r>
              <a:rPr lang="pt-BR" sz="3200" dirty="0" err="1" smtClean="0">
                <a:latin typeface="Segoe UI Semibold" pitchFamily="34" charset="0"/>
                <a:cs typeface="Segoe UI Semibold" pitchFamily="34" charset="0"/>
              </a:rPr>
              <a:t>Fatorelli</a:t>
            </a:r>
            <a:r>
              <a:rPr lang="pt-BR" sz="3200" dirty="0" smtClean="0">
                <a:latin typeface="Segoe UI Semibold" pitchFamily="34" charset="0"/>
                <a:cs typeface="Segoe UI Semibold" pitchFamily="34" charset="0"/>
              </a:rPr>
              <a:t> e </a:t>
            </a:r>
            <a:r>
              <a:rPr lang="pt-BR" sz="3200" dirty="0" err="1" smtClean="0">
                <a:latin typeface="Segoe UI Semibold" pitchFamily="34" charset="0"/>
                <a:cs typeface="Segoe UI Semibold" pitchFamily="34" charset="0"/>
              </a:rPr>
              <a:t>Luíz</a:t>
            </a:r>
            <a:r>
              <a:rPr lang="pt-BR" sz="3200" dirty="0" smtClean="0">
                <a:latin typeface="Segoe UI Semibold" pitchFamily="34" charset="0"/>
                <a:cs typeface="Segoe UI Semibold" pitchFamily="34" charset="0"/>
              </a:rPr>
              <a:t> Alberto dos Santos</a:t>
            </a:r>
            <a:endParaRPr lang="pt-BR" sz="3200" dirty="0"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79" name="Conector reto 78"/>
          <p:cNvCxnSpPr/>
          <p:nvPr/>
        </p:nvCxnSpPr>
        <p:spPr>
          <a:xfrm>
            <a:off x="2350752" y="7687558"/>
            <a:ext cx="0" cy="2472744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2" name="Espaço Reservado para Conteúdo 2"/>
          <p:cNvSpPr txBox="1">
            <a:spLocks/>
          </p:cNvSpPr>
          <p:nvPr/>
        </p:nvSpPr>
        <p:spPr>
          <a:xfrm>
            <a:off x="1606824" y="7687558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02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85" name="Conector reto 84"/>
          <p:cNvCxnSpPr/>
          <p:nvPr/>
        </p:nvCxnSpPr>
        <p:spPr>
          <a:xfrm>
            <a:off x="7412843" y="7687558"/>
            <a:ext cx="0" cy="3781839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7" name="Espaço Reservado para Conteúdo 2"/>
          <p:cNvSpPr txBox="1">
            <a:spLocks/>
          </p:cNvSpPr>
          <p:nvPr/>
        </p:nvSpPr>
        <p:spPr>
          <a:xfrm>
            <a:off x="6668915" y="7687558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09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cxnSp>
        <p:nvCxnSpPr>
          <p:cNvPr id="89" name="Conector reto 88"/>
          <p:cNvCxnSpPr/>
          <p:nvPr/>
        </p:nvCxnSpPr>
        <p:spPr>
          <a:xfrm>
            <a:off x="7987406" y="4272696"/>
            <a:ext cx="0" cy="3126830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0" name="Espaço Reservado para Conteúdo 2"/>
          <p:cNvSpPr txBox="1">
            <a:spLocks/>
          </p:cNvSpPr>
          <p:nvPr/>
        </p:nvSpPr>
        <p:spPr>
          <a:xfrm>
            <a:off x="7243478" y="6947862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10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10607824" y="3062108"/>
            <a:ext cx="346324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Confira as sugestões de emendas à reforma da Previdência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4" y="8969072"/>
            <a:ext cx="2945642" cy="165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CaixaDeTexto 97"/>
          <p:cNvSpPr txBox="1"/>
          <p:nvPr/>
        </p:nvSpPr>
        <p:spPr>
          <a:xfrm>
            <a:off x="4069377" y="9017837"/>
            <a:ext cx="2438897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“Medida contra fraudes previdenciárias precisa ser avaliada com cautela para não causar injustiças”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05" y="1779929"/>
            <a:ext cx="2585144" cy="147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04" y="11250020"/>
            <a:ext cx="2852673" cy="158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CaixaDeTexto 101"/>
          <p:cNvSpPr txBox="1"/>
          <p:nvPr/>
        </p:nvSpPr>
        <p:spPr>
          <a:xfrm>
            <a:off x="8048077" y="11297039"/>
            <a:ext cx="2718735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Sindilegis e entidades percorrem gabinetes para coletar assinaturas de emendas à nova Previdência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26" y="3065289"/>
            <a:ext cx="2777730" cy="155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CaixaDeTexto 104"/>
          <p:cNvSpPr txBox="1"/>
          <p:nvPr/>
        </p:nvSpPr>
        <p:spPr>
          <a:xfrm>
            <a:off x="10607824" y="4922672"/>
            <a:ext cx="346324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>
                <a:latin typeface="Segoe UI Semibold" pitchFamily="34" charset="0"/>
                <a:cs typeface="Segoe UI Semibold" pitchFamily="34" charset="0"/>
              </a:rPr>
              <a:t>Novos parlamentares aderem às emendas da reforma da Previdência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pic>
        <p:nvPicPr>
          <p:cNvPr id="28" name="Picture 2" descr="C:\Users\marcus vinicius\Downloads\DSC0109-900x5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110" y="8776163"/>
            <a:ext cx="7006435" cy="39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ector reto 28"/>
          <p:cNvCxnSpPr/>
          <p:nvPr/>
        </p:nvCxnSpPr>
        <p:spPr>
          <a:xfrm flipH="1">
            <a:off x="1867104" y="7543543"/>
            <a:ext cx="15581480" cy="0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CaixaDeTexto 31"/>
          <p:cNvSpPr txBox="1"/>
          <p:nvPr/>
        </p:nvSpPr>
        <p:spPr>
          <a:xfrm>
            <a:off x="17574344" y="4409728"/>
            <a:ext cx="2970584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Reunião Setorial do Sindilegis no Senado e na Câmara</a:t>
            </a:r>
            <a:endParaRPr lang="pt-BR" sz="1800" dirty="0"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4" name="Espaço Reservado para Conteúdo 2"/>
          <p:cNvSpPr txBox="1">
            <a:spLocks/>
          </p:cNvSpPr>
          <p:nvPr/>
        </p:nvSpPr>
        <p:spPr>
          <a:xfrm>
            <a:off x="16566232" y="6926009"/>
            <a:ext cx="743928" cy="4499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>
              <a:buNone/>
            </a:pPr>
            <a:r>
              <a:rPr lang="pt-BR" sz="2400" dirty="0" smtClean="0">
                <a:solidFill>
                  <a:schemeClr val="tx1"/>
                </a:solidFill>
                <a:latin typeface="Segoe UI Semibold" pitchFamily="34" charset="0"/>
                <a:cs typeface="Segoe UI Semibold" pitchFamily="34" charset="0"/>
              </a:rPr>
              <a:t>22</a:t>
            </a:r>
            <a:endParaRPr lang="pt-BR" sz="2400" b="1" dirty="0">
              <a:solidFill>
                <a:schemeClr val="tx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6854264" y="4471399"/>
            <a:ext cx="533479" cy="12907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t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  <a:latin typeface="Segoe UI Semibold" pitchFamily="34" charset="0"/>
                <a:cs typeface="Segoe UI Semibold" pitchFamily="34" charset="0"/>
              </a:rPr>
              <a:t>Hoje</a:t>
            </a:r>
            <a:endParaRPr lang="pt-BR" sz="2800" dirty="0">
              <a:solidFill>
                <a:schemeClr val="bg1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300356" y="77997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5828703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4343128" y="77997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11759952" y="7060349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Elipse 45"/>
          <p:cNvSpPr/>
          <p:nvPr/>
        </p:nvSpPr>
        <p:spPr>
          <a:xfrm>
            <a:off x="10471381" y="7799710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11759952" y="678599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10471381" y="8073186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13344128" y="7062986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5828703" y="6676928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6332417" y="7776845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11759952" y="6507673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12753202" y="7800045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2" name="Título 1"/>
          <p:cNvSpPr txBox="1">
            <a:spLocks/>
          </p:cNvSpPr>
          <p:nvPr/>
        </p:nvSpPr>
        <p:spPr>
          <a:xfrm>
            <a:off x="573823" y="397120"/>
            <a:ext cx="5431083" cy="10602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Maio</a:t>
            </a:r>
            <a:endParaRPr 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3" name="Elipse 62"/>
          <p:cNvSpPr/>
          <p:nvPr/>
        </p:nvSpPr>
        <p:spPr>
          <a:xfrm>
            <a:off x="271101" y="2145062"/>
            <a:ext cx="224974" cy="2249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496075" y="1790756"/>
            <a:ext cx="392318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Reuniões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 CDH, Comissão Especial e </a:t>
            </a:r>
            <a:r>
              <a:rPr lang="pt-BR" sz="1800" dirty="0" smtClean="0">
                <a:latin typeface="Segoe UI Semibold" pitchFamily="34" charset="0"/>
                <a:cs typeface="Segoe UI Semibold" pitchFamily="34" charset="0"/>
              </a:rPr>
              <a:t>r</a:t>
            </a: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eunião da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Segoe UI Semibold" pitchFamily="34" charset="0"/>
                <a:cs typeface="Segoe UI Semibold" pitchFamily="34" charset="0"/>
                <a:sym typeface="Helvetica Light"/>
              </a:rPr>
              <a:t>Liderança da Minoria</a:t>
            </a:r>
            <a:endParaRPr kumimoji="0" lang="pt-BR" sz="18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egoe UI Semibold" pitchFamily="34" charset="0"/>
              <a:cs typeface="Segoe UI Semibold" pitchFamily="34" charset="0"/>
              <a:sym typeface="Helvetica Light"/>
            </a:endParaRPr>
          </a:p>
        </p:txBody>
      </p:sp>
      <p:pic>
        <p:nvPicPr>
          <p:cNvPr id="1027" name="Picture 3" descr="C:\Users\marcus vinicius\Downloads\WhatsApp_Image_2019-05-17_at_6.39.23_PM (2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82" y="5063280"/>
            <a:ext cx="2669262" cy="163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76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59" grpId="0"/>
      <p:bldP spid="60" grpId="0"/>
      <p:bldP spid="66" grpId="0"/>
      <p:bldP spid="68" grpId="0"/>
      <p:bldP spid="82" grpId="0"/>
      <p:bldP spid="87" grpId="0"/>
      <p:bldP spid="90" grpId="0"/>
      <p:bldP spid="91" grpId="0"/>
      <p:bldP spid="98" grpId="0"/>
      <p:bldP spid="102" grpId="0"/>
      <p:bldP spid="105" grpId="0"/>
      <p:bldP spid="32" grpId="0"/>
      <p:bldP spid="34" grpId="0"/>
      <p:bldP spid="36" grpId="0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Obrigado!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Obrigado!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518</Words>
  <Application>Microsoft Office PowerPoint</Application>
  <PresentationFormat>Personalizar</PresentationFormat>
  <Paragraphs>95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Marcus Vinícius</dc:creator>
  <cp:lastModifiedBy>Marcus Vinícius</cp:lastModifiedBy>
  <cp:revision>84</cp:revision>
  <dcterms:modified xsi:type="dcterms:W3CDTF">2019-05-17T22:07:52Z</dcterms:modified>
</cp:coreProperties>
</file>