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4" r:id="rId10"/>
    <p:sldId id="263" r:id="rId11"/>
    <p:sldId id="265" r:id="rId12"/>
  </p:sldIdLst>
  <p:sldSz cx="18288000" cy="10287000"/>
  <p:notesSz cx="6858000" cy="9144000"/>
  <p:embeddedFontLst>
    <p:embeddedFont>
      <p:font typeface="Arbutus Slab" panose="020B0604020202020204" charset="0"/>
      <p:regular r:id="rId14"/>
    </p:embeddedFont>
    <p:embeddedFont>
      <p:font typeface="Belleza" panose="020B0604020202020204" charset="0"/>
      <p:regular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242" autoAdjust="0"/>
  </p:normalViewPr>
  <p:slideViewPr>
    <p:cSldViewPr>
      <p:cViewPr varScale="1">
        <p:scale>
          <a:sx n="47" d="100"/>
          <a:sy n="47" d="100"/>
        </p:scale>
        <p:origin x="-6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3D6E2-170C-49CA-BE5F-18377A91D9A5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A05ED-E414-42A7-BE53-224EBCC0A8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40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Arts. 354 </a:t>
            </a:r>
            <a:r>
              <a:rPr lang="en-US" dirty="0" err="1"/>
              <a:t>ao</a:t>
            </a:r>
            <a:r>
              <a:rPr lang="en-US" dirty="0"/>
              <a:t> 373. </a:t>
            </a:r>
            <a:r>
              <a:rPr lang="pt-BR" dirty="0"/>
              <a:t>Art. 356. A proposta será despachada à Comissão de Constituição, Justiça e Cidadania, que terá prazo de até trinta dias, contado da data do despacho da Presidência, para emitir parecer.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A05ED-E414-42A7-BE53-224EBCC0A81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A05ED-E414-42A7-BE53-224EBCC0A81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92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05172" y="4261485"/>
            <a:ext cx="14277655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REFORMA DA PREVIDÊNCIA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Projeções para a tramitação no Senado Federal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86653" y="7003150"/>
            <a:ext cx="3053233" cy="529855"/>
            <a:chOff x="0" y="0"/>
            <a:chExt cx="4070977" cy="70647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924849" cy="70647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3875675" y="39329"/>
              <a:ext cx="195302" cy="31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0"/>
                </a:lnSpc>
                <a:spcBef>
                  <a:spcPct val="0"/>
                </a:spcBef>
              </a:pPr>
              <a:r>
                <a:rPr lang="en-US" sz="1386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E1E4B3DF-A166-43F3-A3EA-1BBBD0B59146}"/>
              </a:ext>
            </a:extLst>
          </p:cNvPr>
          <p:cNvGrpSpPr/>
          <p:nvPr/>
        </p:nvGrpSpPr>
        <p:grpSpPr>
          <a:xfrm rot="16200000">
            <a:off x="6292754" y="-2133600"/>
            <a:ext cx="5626292" cy="14554200"/>
            <a:chOff x="0" y="0"/>
            <a:chExt cx="4358640" cy="6375400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872B213D-4882-406E-B6CD-9A7AD3875E39}"/>
                </a:ext>
              </a:extLst>
            </p:cNvPr>
            <p:cNvSpPr/>
            <p:nvPr/>
          </p:nvSpPr>
          <p:spPr>
            <a:xfrm>
              <a:off x="0" y="0"/>
              <a:ext cx="4358640" cy="6375400"/>
            </a:xfrm>
            <a:custGeom>
              <a:avLst/>
              <a:gdLst/>
              <a:ahLst/>
              <a:cxnLst/>
              <a:rect l="l" t="t" r="r" b="b"/>
              <a:pathLst>
                <a:path w="4358640" h="6375400">
                  <a:moveTo>
                    <a:pt x="133350" y="838200"/>
                  </a:moveTo>
                  <a:lnTo>
                    <a:pt x="133350" y="300990"/>
                  </a:lnTo>
                  <a:lnTo>
                    <a:pt x="146050" y="300990"/>
                  </a:lnTo>
                  <a:lnTo>
                    <a:pt x="146050" y="6082030"/>
                  </a:lnTo>
                  <a:lnTo>
                    <a:pt x="133350" y="6082030"/>
                  </a:lnTo>
                  <a:lnTo>
                    <a:pt x="133350" y="838200"/>
                  </a:lnTo>
                  <a:close/>
                  <a:moveTo>
                    <a:pt x="304800" y="137160"/>
                  </a:moveTo>
                  <a:lnTo>
                    <a:pt x="4056380" y="137160"/>
                  </a:lnTo>
                  <a:lnTo>
                    <a:pt x="4056380" y="124460"/>
                  </a:lnTo>
                  <a:lnTo>
                    <a:pt x="304800" y="124460"/>
                  </a:lnTo>
                  <a:lnTo>
                    <a:pt x="304800" y="137160"/>
                  </a:lnTo>
                  <a:close/>
                  <a:moveTo>
                    <a:pt x="25400" y="5695950"/>
                  </a:moveTo>
                  <a:lnTo>
                    <a:pt x="0" y="5695950"/>
                  </a:lnTo>
                  <a:lnTo>
                    <a:pt x="0" y="6375400"/>
                  </a:lnTo>
                  <a:lnTo>
                    <a:pt x="679450" y="6375400"/>
                  </a:lnTo>
                  <a:lnTo>
                    <a:pt x="679450" y="6350000"/>
                  </a:lnTo>
                  <a:lnTo>
                    <a:pt x="25400" y="6350000"/>
                  </a:lnTo>
                  <a:lnTo>
                    <a:pt x="25400" y="5695950"/>
                  </a:lnTo>
                  <a:close/>
                  <a:moveTo>
                    <a:pt x="25400" y="25400"/>
                  </a:moveTo>
                  <a:lnTo>
                    <a:pt x="679450" y="25400"/>
                  </a:lnTo>
                  <a:lnTo>
                    <a:pt x="679450" y="0"/>
                  </a:lnTo>
                  <a:lnTo>
                    <a:pt x="0" y="0"/>
                  </a:lnTo>
                  <a:lnTo>
                    <a:pt x="0" y="679450"/>
                  </a:lnTo>
                  <a:lnTo>
                    <a:pt x="25400" y="679450"/>
                  </a:lnTo>
                  <a:lnTo>
                    <a:pt x="25400" y="25400"/>
                  </a:lnTo>
                  <a:close/>
                  <a:moveTo>
                    <a:pt x="4226560" y="838200"/>
                  </a:moveTo>
                  <a:lnTo>
                    <a:pt x="4226560" y="295910"/>
                  </a:lnTo>
                  <a:lnTo>
                    <a:pt x="4213860" y="295910"/>
                  </a:lnTo>
                  <a:lnTo>
                    <a:pt x="4213860" y="6082030"/>
                  </a:lnTo>
                  <a:lnTo>
                    <a:pt x="4226560" y="6082030"/>
                  </a:lnTo>
                  <a:lnTo>
                    <a:pt x="4226560" y="838200"/>
                  </a:lnTo>
                  <a:close/>
                  <a:moveTo>
                    <a:pt x="4055110" y="6238240"/>
                  </a:moveTo>
                  <a:lnTo>
                    <a:pt x="299720" y="6238240"/>
                  </a:lnTo>
                  <a:lnTo>
                    <a:pt x="299720" y="6250940"/>
                  </a:lnTo>
                  <a:lnTo>
                    <a:pt x="4055110" y="6250940"/>
                  </a:lnTo>
                  <a:lnTo>
                    <a:pt x="4055110" y="6238240"/>
                  </a:lnTo>
                  <a:close/>
                  <a:moveTo>
                    <a:pt x="3679190" y="0"/>
                  </a:moveTo>
                  <a:lnTo>
                    <a:pt x="3679190" y="25400"/>
                  </a:lnTo>
                  <a:lnTo>
                    <a:pt x="4333240" y="25400"/>
                  </a:lnTo>
                  <a:lnTo>
                    <a:pt x="4333240" y="679450"/>
                  </a:lnTo>
                  <a:lnTo>
                    <a:pt x="4358640" y="679450"/>
                  </a:lnTo>
                  <a:lnTo>
                    <a:pt x="4358640" y="0"/>
                  </a:lnTo>
                  <a:lnTo>
                    <a:pt x="3679190" y="0"/>
                  </a:lnTo>
                  <a:close/>
                  <a:moveTo>
                    <a:pt x="4333240" y="6350000"/>
                  </a:moveTo>
                  <a:lnTo>
                    <a:pt x="3679190" y="6350000"/>
                  </a:lnTo>
                  <a:lnTo>
                    <a:pt x="3679190" y="6375400"/>
                  </a:lnTo>
                  <a:lnTo>
                    <a:pt x="4358640" y="6375400"/>
                  </a:lnTo>
                  <a:lnTo>
                    <a:pt x="4358640" y="5695950"/>
                  </a:lnTo>
                  <a:lnTo>
                    <a:pt x="4333240" y="5695950"/>
                  </a:lnTo>
                  <a:lnTo>
                    <a:pt x="4333240" y="63500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4808" y="297180"/>
            <a:ext cx="1557838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PROJEÇÕES PARA O SENADO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884472" y="4860265"/>
            <a:ext cx="404872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192E"/>
                </a:solidFill>
                <a:latin typeface="Arbutus Slab"/>
              </a:rPr>
              <a:t>Aprovação</a:t>
            </a:r>
            <a:r>
              <a:rPr lang="en-US" sz="3600" dirty="0">
                <a:solidFill>
                  <a:srgbClr val="00192E"/>
                </a:solidFill>
                <a:latin typeface="Arbutus Slab"/>
              </a:rPr>
              <a:t> </a:t>
            </a:r>
            <a:r>
              <a:rPr lang="en-US" sz="3600" dirty="0" err="1">
                <a:solidFill>
                  <a:srgbClr val="00192E"/>
                </a:solidFill>
                <a:latin typeface="Arbutus Slab"/>
              </a:rPr>
              <a:t>em</a:t>
            </a:r>
            <a:r>
              <a:rPr lang="en-US" sz="3600" dirty="0">
                <a:solidFill>
                  <a:srgbClr val="00192E"/>
                </a:solidFill>
                <a:latin typeface="Arbutus Slab"/>
              </a:rPr>
              <a:t> 2º </a:t>
            </a:r>
            <a:r>
              <a:rPr lang="en-US" sz="3600" dirty="0" err="1">
                <a:solidFill>
                  <a:srgbClr val="00192E"/>
                </a:solidFill>
                <a:latin typeface="Arbutus Slab"/>
              </a:rPr>
              <a:t>turno</a:t>
            </a:r>
            <a:endParaRPr lang="en-US" sz="3600" dirty="0">
              <a:solidFill>
                <a:srgbClr val="00192E"/>
              </a:solidFill>
              <a:latin typeface="Arbutus Slab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0464" y="1554437"/>
            <a:ext cx="17418034" cy="3348777"/>
            <a:chOff x="0" y="0"/>
            <a:chExt cx="23224045" cy="4465036"/>
          </a:xfrm>
        </p:grpSpPr>
        <p:sp>
          <p:nvSpPr>
            <p:cNvPr id="8" name="TextBox 8"/>
            <p:cNvSpPr txBox="1"/>
            <p:nvPr/>
          </p:nvSpPr>
          <p:spPr>
            <a:xfrm>
              <a:off x="11354665" y="423914"/>
              <a:ext cx="1674669" cy="1915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FFF"/>
                  </a:solidFill>
                  <a:latin typeface="Arbutus Slab"/>
                </a:rPr>
                <a:t>34 dias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550451" y="3667324"/>
              <a:ext cx="4201361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192E"/>
                  </a:solidFill>
                  <a:latin typeface="Arbutus Slab"/>
                </a:rPr>
                <a:t>CCJ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6826397" y="186405"/>
              <a:ext cx="3677006" cy="3317263"/>
              <a:chOff x="-2773670" y="146017"/>
              <a:chExt cx="2880310" cy="259851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688600" y="209517"/>
                <a:ext cx="2795240" cy="2535013"/>
              </a:xfrm>
              <a:custGeom>
                <a:avLst/>
                <a:gdLst/>
                <a:ahLst/>
                <a:cxnLst/>
                <a:rect l="l" t="t" r="r" b="b"/>
                <a:pathLst>
                  <a:path w="2795240" h="2535013">
                    <a:moveTo>
                      <a:pt x="2702530" y="2535013"/>
                    </a:moveTo>
                    <a:lnTo>
                      <a:pt x="92710" y="2535013"/>
                    </a:lnTo>
                    <a:cubicBezTo>
                      <a:pt x="41910" y="2535013"/>
                      <a:pt x="0" y="2493103"/>
                      <a:pt x="0" y="24423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2701260" y="0"/>
                    </a:lnTo>
                    <a:cubicBezTo>
                      <a:pt x="2752060" y="0"/>
                      <a:pt x="2793970" y="41910"/>
                      <a:pt x="2793970" y="92710"/>
                    </a:cubicBezTo>
                    <a:lnTo>
                      <a:pt x="2793970" y="2441033"/>
                    </a:lnTo>
                    <a:cubicBezTo>
                      <a:pt x="2795240" y="2493103"/>
                      <a:pt x="2753330" y="2535013"/>
                      <a:pt x="2702530" y="2535013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2773670" y="146017"/>
                <a:ext cx="2858740" cy="2598513"/>
              </a:xfrm>
              <a:custGeom>
                <a:avLst/>
                <a:gdLst/>
                <a:ahLst/>
                <a:cxnLst/>
                <a:rect l="l" t="t" r="r" b="b"/>
                <a:pathLst>
                  <a:path w="2858740" h="2598513">
                    <a:moveTo>
                      <a:pt x="2734280" y="59690"/>
                    </a:moveTo>
                    <a:cubicBezTo>
                      <a:pt x="2769840" y="59690"/>
                      <a:pt x="2799049" y="88900"/>
                      <a:pt x="2799049" y="124460"/>
                    </a:cubicBezTo>
                    <a:lnTo>
                      <a:pt x="2799049" y="2474053"/>
                    </a:lnTo>
                    <a:cubicBezTo>
                      <a:pt x="2799049" y="2509613"/>
                      <a:pt x="2769840" y="2538823"/>
                      <a:pt x="2734280" y="2538823"/>
                    </a:cubicBezTo>
                    <a:lnTo>
                      <a:pt x="124460" y="2538823"/>
                    </a:lnTo>
                    <a:cubicBezTo>
                      <a:pt x="88900" y="2538823"/>
                      <a:pt x="59690" y="2509613"/>
                      <a:pt x="59690" y="24740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734280" y="59690"/>
                    </a:lnTo>
                    <a:moveTo>
                      <a:pt x="273428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474053"/>
                    </a:lnTo>
                    <a:cubicBezTo>
                      <a:pt x="0" y="2542633"/>
                      <a:pt x="55880" y="2598513"/>
                      <a:pt x="124460" y="2598513"/>
                    </a:cubicBezTo>
                    <a:lnTo>
                      <a:pt x="2734280" y="2598513"/>
                    </a:lnTo>
                    <a:cubicBezTo>
                      <a:pt x="2802860" y="2598513"/>
                      <a:pt x="2858740" y="2542633"/>
                      <a:pt x="2858740" y="2474053"/>
                    </a:cubicBezTo>
                    <a:lnTo>
                      <a:pt x="2858740" y="124460"/>
                    </a:lnTo>
                    <a:cubicBezTo>
                      <a:pt x="2858740" y="55880"/>
                      <a:pt x="2802860" y="0"/>
                      <a:pt x="2734280" y="0"/>
                    </a:cubicBezTo>
                    <a:close/>
                  </a:path>
                </a:pathLst>
              </a:custGeom>
              <a:solidFill>
                <a:srgbClr val="00192E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6934997" y="849357"/>
              <a:ext cx="3432269" cy="1950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Arbutus Slab"/>
                </a:rPr>
                <a:t>35</a:t>
              </a:r>
            </a:p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 err="1">
                  <a:solidFill>
                    <a:srgbClr val="FFFFFF"/>
                  </a:solidFill>
                  <a:latin typeface="Arbutus Slab"/>
                </a:rPr>
                <a:t>dias</a:t>
              </a:r>
              <a:endParaRPr lang="en-US" sz="4200" dirty="0">
                <a:solidFill>
                  <a:srgbClr val="FFFFFF"/>
                </a:solidFill>
                <a:latin typeface="Arbutus Slab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615078"/>
              <a:ext cx="6231570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192E"/>
                  </a:solidFill>
                  <a:latin typeface="Arbutus Slab"/>
                </a:rPr>
                <a:t>Remessa ao Senado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95898" y="0"/>
              <a:ext cx="3510332" cy="3317263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134929" y="869728"/>
              <a:ext cx="3432269" cy="1950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00192E"/>
                  </a:solidFill>
                  <a:latin typeface="Arbutus Slab"/>
                </a:rPr>
                <a:t>12 a 15</a:t>
              </a:r>
            </a:p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00192E"/>
                  </a:solidFill>
                  <a:latin typeface="Arbutus Slab"/>
                </a:rPr>
                <a:t>de </a:t>
              </a:r>
              <a:r>
                <a:rPr lang="en-US" sz="4200" dirty="0" err="1">
                  <a:solidFill>
                    <a:srgbClr val="00192E"/>
                  </a:solidFill>
                  <a:latin typeface="Arbutus Slab"/>
                </a:rPr>
                <a:t>agosto</a:t>
              </a:r>
              <a:endParaRPr lang="en-US" sz="4200" dirty="0">
                <a:solidFill>
                  <a:srgbClr val="00192E"/>
                </a:solidFill>
                <a:latin typeface="Arbutus Slab"/>
              </a:endParaRP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178758" y="29949"/>
              <a:ext cx="4281739" cy="4046243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7413949" y="1333092"/>
              <a:ext cx="3811359" cy="1950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00192E"/>
                  </a:solidFill>
                  <a:latin typeface="Arbutus Slab"/>
                </a:rPr>
                <a:t>22 a 29</a:t>
              </a:r>
            </a:p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00192E"/>
                  </a:solidFill>
                  <a:latin typeface="Arbutus Slab"/>
                </a:rPr>
                <a:t>de </a:t>
              </a:r>
              <a:r>
                <a:rPr lang="en-US" sz="4200" dirty="0" err="1">
                  <a:solidFill>
                    <a:srgbClr val="00192E"/>
                  </a:solidFill>
                  <a:latin typeface="Arbutus Slab"/>
                </a:rPr>
                <a:t>outubro</a:t>
              </a:r>
              <a:endParaRPr lang="en-US" sz="4200" dirty="0">
                <a:solidFill>
                  <a:srgbClr val="00192E"/>
                </a:solidFill>
                <a:latin typeface="Arbutus Slab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791776" y="423914"/>
              <a:ext cx="3432269" cy="1915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FFF"/>
                  </a:solidFill>
                  <a:latin typeface="Arbutus Slab"/>
                </a:rPr>
                <a:t>34</a:t>
              </a:r>
            </a:p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FFF"/>
                  </a:solidFill>
                  <a:latin typeface="Arbutus Slab"/>
                </a:rPr>
                <a:t>dias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071381" y="3610101"/>
              <a:ext cx="4253707" cy="854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00192E"/>
                  </a:solidFill>
                  <a:latin typeface="Arbutus Slab"/>
                </a:rPr>
                <a:t>Plenário</a:t>
              </a:r>
              <a:endParaRPr lang="en-US" sz="3600" dirty="0">
                <a:solidFill>
                  <a:srgbClr val="00192E"/>
                </a:solidFill>
                <a:latin typeface="Arbutus Slab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2133361" y="186405"/>
              <a:ext cx="3649469" cy="3317263"/>
              <a:chOff x="-5839645" y="146017"/>
              <a:chExt cx="2858740" cy="259851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5839645" y="161810"/>
                <a:ext cx="2795240" cy="2535013"/>
              </a:xfrm>
              <a:custGeom>
                <a:avLst/>
                <a:gdLst/>
                <a:ahLst/>
                <a:cxnLst/>
                <a:rect l="l" t="t" r="r" b="b"/>
                <a:pathLst>
                  <a:path w="2795240" h="2535013">
                    <a:moveTo>
                      <a:pt x="2702530" y="2535013"/>
                    </a:moveTo>
                    <a:lnTo>
                      <a:pt x="92710" y="2535013"/>
                    </a:lnTo>
                    <a:cubicBezTo>
                      <a:pt x="41910" y="2535013"/>
                      <a:pt x="0" y="2493103"/>
                      <a:pt x="0" y="24423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2701260" y="0"/>
                    </a:lnTo>
                    <a:cubicBezTo>
                      <a:pt x="2752060" y="0"/>
                      <a:pt x="2793970" y="41910"/>
                      <a:pt x="2793970" y="92710"/>
                    </a:cubicBezTo>
                    <a:lnTo>
                      <a:pt x="2793970" y="2441033"/>
                    </a:lnTo>
                    <a:cubicBezTo>
                      <a:pt x="2795240" y="2493103"/>
                      <a:pt x="2753330" y="2535013"/>
                      <a:pt x="2702530" y="2535013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-5839645" y="146017"/>
                <a:ext cx="2858740" cy="2598513"/>
              </a:xfrm>
              <a:custGeom>
                <a:avLst/>
                <a:gdLst/>
                <a:ahLst/>
                <a:cxnLst/>
                <a:rect l="l" t="t" r="r" b="b"/>
                <a:pathLst>
                  <a:path w="2858740" h="2598513">
                    <a:moveTo>
                      <a:pt x="2734280" y="59690"/>
                    </a:moveTo>
                    <a:cubicBezTo>
                      <a:pt x="2769840" y="59690"/>
                      <a:pt x="2799049" y="88900"/>
                      <a:pt x="2799049" y="124460"/>
                    </a:cubicBezTo>
                    <a:lnTo>
                      <a:pt x="2799049" y="2474053"/>
                    </a:lnTo>
                    <a:cubicBezTo>
                      <a:pt x="2799049" y="2509613"/>
                      <a:pt x="2769840" y="2538823"/>
                      <a:pt x="2734280" y="2538823"/>
                    </a:cubicBezTo>
                    <a:lnTo>
                      <a:pt x="124460" y="2538823"/>
                    </a:lnTo>
                    <a:cubicBezTo>
                      <a:pt x="88900" y="2538823"/>
                      <a:pt x="59690" y="2509613"/>
                      <a:pt x="59690" y="24740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734280" y="59690"/>
                    </a:lnTo>
                    <a:moveTo>
                      <a:pt x="273428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474053"/>
                    </a:lnTo>
                    <a:cubicBezTo>
                      <a:pt x="0" y="2542633"/>
                      <a:pt x="55880" y="2598513"/>
                      <a:pt x="124460" y="2598513"/>
                    </a:cubicBezTo>
                    <a:lnTo>
                      <a:pt x="2734280" y="2598513"/>
                    </a:lnTo>
                    <a:cubicBezTo>
                      <a:pt x="2802860" y="2598513"/>
                      <a:pt x="2858740" y="2542633"/>
                      <a:pt x="2858740" y="2474053"/>
                    </a:cubicBezTo>
                    <a:lnTo>
                      <a:pt x="2858740" y="124460"/>
                    </a:lnTo>
                    <a:cubicBezTo>
                      <a:pt x="2858740" y="55880"/>
                      <a:pt x="2802860" y="0"/>
                      <a:pt x="2734280" y="0"/>
                    </a:cubicBezTo>
                    <a:close/>
                  </a:path>
                </a:pathLst>
              </a:custGeom>
              <a:solidFill>
                <a:srgbClr val="00192E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2241960" y="849357"/>
              <a:ext cx="3432269" cy="1950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Arbutus Slab"/>
                </a:rPr>
                <a:t>37</a:t>
              </a:r>
            </a:p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 err="1">
                  <a:solidFill>
                    <a:srgbClr val="FFFFFF"/>
                  </a:solidFill>
                  <a:latin typeface="Arbutus Slab"/>
                </a:rPr>
                <a:t>dias</a:t>
              </a:r>
              <a:endParaRPr lang="en-US" sz="4200" dirty="0">
                <a:solidFill>
                  <a:srgbClr val="FFFFFF"/>
                </a:solidFill>
                <a:latin typeface="Arbutus Slab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5676" y="4355332"/>
            <a:ext cx="8936648" cy="1576336"/>
            <a:chOff x="0" y="0"/>
            <a:chExt cx="11915531" cy="21017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1676566" cy="210178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1516574" y="378079"/>
              <a:ext cx="398958" cy="58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25"/>
                </a:lnSpc>
                <a:spcBef>
                  <a:spcPct val="0"/>
                </a:spcBef>
              </a:pPr>
              <a:r>
                <a:rPr lang="en-US" sz="2589">
                  <a:solidFill>
                    <a:srgbClr val="FFFFFF"/>
                  </a:solidFill>
                  <a:latin typeface="Lato"/>
                </a:rPr>
                <a:t>®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791760" y="6224461"/>
            <a:ext cx="8704480" cy="54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2"/>
              </a:lnSpc>
            </a:pPr>
            <a:r>
              <a:rPr lang="en-US" sz="2500" dirty="0" err="1">
                <a:solidFill>
                  <a:srgbClr val="FFFFFF"/>
                </a:solidFill>
                <a:latin typeface="Belleza"/>
              </a:rPr>
              <a:t>Construindo</a:t>
            </a:r>
            <a:r>
              <a:rPr lang="en-US" sz="2500" dirty="0">
                <a:solidFill>
                  <a:srgbClr val="FFFFFF"/>
                </a:solidFill>
                <a:latin typeface="Belleza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Belleza"/>
              </a:rPr>
              <a:t>soluções</a:t>
            </a:r>
            <a:r>
              <a:rPr lang="en-US" sz="2500" dirty="0">
                <a:solidFill>
                  <a:srgbClr val="FFFFFF"/>
                </a:solidFill>
                <a:latin typeface="Belleza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Belleza"/>
              </a:rPr>
              <a:t>extraordinárias</a:t>
            </a:r>
            <a:endParaRPr lang="en-US" sz="2500" dirty="0">
              <a:solidFill>
                <a:srgbClr val="FFFFFF"/>
              </a:solidFill>
              <a:latin typeface="Belleza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D93428D-6348-46B1-941B-D11958D819B6}"/>
              </a:ext>
            </a:extLst>
          </p:cNvPr>
          <p:cNvSpPr/>
          <p:nvPr/>
        </p:nvSpPr>
        <p:spPr>
          <a:xfrm>
            <a:off x="-609600" y="8552100"/>
            <a:ext cx="6019800" cy="122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62"/>
              </a:lnSpc>
            </a:pPr>
            <a:r>
              <a:rPr lang="pt-BR" sz="2600" dirty="0">
                <a:solidFill>
                  <a:schemeClr val="bg1"/>
                </a:solidFill>
                <a:latin typeface="Belleza"/>
              </a:rPr>
              <a:t>Dúvidas</a:t>
            </a:r>
            <a:r>
              <a:rPr lang="en-US" sz="2600" dirty="0">
                <a:solidFill>
                  <a:schemeClr val="bg1"/>
                </a:solidFill>
                <a:latin typeface="Belleza"/>
              </a:rPr>
              <a:t> e </a:t>
            </a:r>
            <a:r>
              <a:rPr lang="en-US" sz="2600" dirty="0" err="1">
                <a:solidFill>
                  <a:schemeClr val="bg1"/>
                </a:solidFill>
                <a:latin typeface="Belleza"/>
              </a:rPr>
              <a:t>solicitações</a:t>
            </a:r>
            <a:r>
              <a:rPr lang="en-US" sz="2600" dirty="0">
                <a:solidFill>
                  <a:schemeClr val="bg1"/>
                </a:solidFill>
                <a:latin typeface="Belleza"/>
              </a:rPr>
              <a:t>: contato@metapolitica.com.br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72641" y="8294214"/>
            <a:ext cx="7342717" cy="1274247"/>
            <a:chOff x="0" y="0"/>
            <a:chExt cx="9790289" cy="169899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438864" cy="169899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9320607" y="119535"/>
              <a:ext cx="469682" cy="72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67"/>
                </a:lnSpc>
                <a:spcBef>
                  <a:spcPct val="0"/>
                </a:spcBef>
              </a:pPr>
              <a:r>
                <a:rPr lang="en-US" sz="3333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64114" y="550918"/>
            <a:ext cx="4359771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QUEM SOMOS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029200" y="2330354"/>
            <a:ext cx="8229600" cy="5626292"/>
            <a:chOff x="0" y="0"/>
            <a:chExt cx="10972800" cy="750172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5246" y="637640"/>
              <a:ext cx="9962309" cy="6226443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 rot="-5400000">
              <a:off x="1735538" y="-1735538"/>
              <a:ext cx="7501723" cy="10972800"/>
              <a:chOff x="0" y="0"/>
              <a:chExt cx="4358640" cy="6375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358640" cy="6375400"/>
              </a:xfrm>
              <a:custGeom>
                <a:avLst/>
                <a:gdLst/>
                <a:ahLst/>
                <a:cxnLst/>
                <a:rect l="l" t="t" r="r" b="b"/>
                <a:pathLst>
                  <a:path w="4358640" h="6375400">
                    <a:moveTo>
                      <a:pt x="133350" y="838200"/>
                    </a:moveTo>
                    <a:lnTo>
                      <a:pt x="133350" y="300990"/>
                    </a:lnTo>
                    <a:lnTo>
                      <a:pt x="146050" y="300990"/>
                    </a:lnTo>
                    <a:lnTo>
                      <a:pt x="146050" y="6082030"/>
                    </a:lnTo>
                    <a:lnTo>
                      <a:pt x="133350" y="6082030"/>
                    </a:lnTo>
                    <a:lnTo>
                      <a:pt x="133350" y="838200"/>
                    </a:lnTo>
                    <a:close/>
                    <a:moveTo>
                      <a:pt x="304800" y="137160"/>
                    </a:moveTo>
                    <a:lnTo>
                      <a:pt x="4056380" y="137160"/>
                    </a:lnTo>
                    <a:lnTo>
                      <a:pt x="4056380" y="124460"/>
                    </a:lnTo>
                    <a:lnTo>
                      <a:pt x="304800" y="124460"/>
                    </a:lnTo>
                    <a:lnTo>
                      <a:pt x="304800" y="137160"/>
                    </a:lnTo>
                    <a:close/>
                    <a:moveTo>
                      <a:pt x="25400" y="5695950"/>
                    </a:moveTo>
                    <a:lnTo>
                      <a:pt x="0" y="5695950"/>
                    </a:lnTo>
                    <a:lnTo>
                      <a:pt x="0" y="6375400"/>
                    </a:lnTo>
                    <a:lnTo>
                      <a:pt x="679450" y="6375400"/>
                    </a:lnTo>
                    <a:lnTo>
                      <a:pt x="679450" y="6350000"/>
                    </a:lnTo>
                    <a:lnTo>
                      <a:pt x="25400" y="6350000"/>
                    </a:lnTo>
                    <a:lnTo>
                      <a:pt x="25400" y="5695950"/>
                    </a:lnTo>
                    <a:close/>
                    <a:moveTo>
                      <a:pt x="25400" y="25400"/>
                    </a:moveTo>
                    <a:lnTo>
                      <a:pt x="679450" y="25400"/>
                    </a:lnTo>
                    <a:lnTo>
                      <a:pt x="679450" y="0"/>
                    </a:lnTo>
                    <a:lnTo>
                      <a:pt x="0" y="0"/>
                    </a:lnTo>
                    <a:lnTo>
                      <a:pt x="0" y="679450"/>
                    </a:lnTo>
                    <a:lnTo>
                      <a:pt x="25400" y="679450"/>
                    </a:lnTo>
                    <a:lnTo>
                      <a:pt x="25400" y="25400"/>
                    </a:lnTo>
                    <a:close/>
                    <a:moveTo>
                      <a:pt x="4226560" y="838200"/>
                    </a:moveTo>
                    <a:lnTo>
                      <a:pt x="4226560" y="295910"/>
                    </a:lnTo>
                    <a:lnTo>
                      <a:pt x="4213860" y="295910"/>
                    </a:lnTo>
                    <a:lnTo>
                      <a:pt x="4213860" y="6082030"/>
                    </a:lnTo>
                    <a:lnTo>
                      <a:pt x="4226560" y="6082030"/>
                    </a:lnTo>
                    <a:lnTo>
                      <a:pt x="4226560" y="838200"/>
                    </a:lnTo>
                    <a:close/>
                    <a:moveTo>
                      <a:pt x="4055110" y="6238240"/>
                    </a:moveTo>
                    <a:lnTo>
                      <a:pt x="299720" y="6238240"/>
                    </a:lnTo>
                    <a:lnTo>
                      <a:pt x="299720" y="6250940"/>
                    </a:lnTo>
                    <a:lnTo>
                      <a:pt x="4055110" y="6250940"/>
                    </a:lnTo>
                    <a:lnTo>
                      <a:pt x="4055110" y="6238240"/>
                    </a:lnTo>
                    <a:close/>
                    <a:moveTo>
                      <a:pt x="3679190" y="0"/>
                    </a:moveTo>
                    <a:lnTo>
                      <a:pt x="3679190" y="25400"/>
                    </a:lnTo>
                    <a:lnTo>
                      <a:pt x="4333240" y="25400"/>
                    </a:lnTo>
                    <a:lnTo>
                      <a:pt x="4333240" y="679450"/>
                    </a:lnTo>
                    <a:lnTo>
                      <a:pt x="4358640" y="679450"/>
                    </a:lnTo>
                    <a:lnTo>
                      <a:pt x="4358640" y="0"/>
                    </a:lnTo>
                    <a:lnTo>
                      <a:pt x="3679190" y="0"/>
                    </a:lnTo>
                    <a:close/>
                    <a:moveTo>
                      <a:pt x="4333240" y="6350000"/>
                    </a:moveTo>
                    <a:lnTo>
                      <a:pt x="3679190" y="6350000"/>
                    </a:lnTo>
                    <a:lnTo>
                      <a:pt x="3679190" y="6375400"/>
                    </a:lnTo>
                    <a:lnTo>
                      <a:pt x="4358640" y="6375400"/>
                    </a:lnTo>
                    <a:lnTo>
                      <a:pt x="4358640" y="5695950"/>
                    </a:lnTo>
                    <a:lnTo>
                      <a:pt x="4333240" y="5695950"/>
                    </a:lnTo>
                    <a:lnTo>
                      <a:pt x="4333240" y="6350000"/>
                    </a:ln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212006" y="4377690"/>
            <a:ext cx="5032623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192E"/>
                </a:solidFill>
                <a:latin typeface="Arbutus Slab"/>
              </a:rPr>
              <a:t>Relações</a:t>
            </a:r>
            <a:r>
              <a:rPr lang="en-US" sz="4200" dirty="0">
                <a:solidFill>
                  <a:srgbClr val="00192E"/>
                </a:solidFill>
                <a:latin typeface="Arbutus Slab"/>
              </a:rPr>
              <a:t> </a:t>
            </a:r>
            <a:r>
              <a:rPr lang="en-US" sz="4200" dirty="0" err="1">
                <a:solidFill>
                  <a:srgbClr val="00192E"/>
                </a:solidFill>
                <a:latin typeface="Arbutus Slab"/>
              </a:rPr>
              <a:t>Governamentais</a:t>
            </a:r>
            <a:endParaRPr lang="en-US" sz="4200" dirty="0">
              <a:solidFill>
                <a:srgbClr val="00192E"/>
              </a:solidFill>
              <a:latin typeface="Arbutus Slab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30264" y="4377690"/>
            <a:ext cx="3737629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192E"/>
                </a:solidFill>
                <a:latin typeface="Arbutus Slab"/>
              </a:rPr>
              <a:t>Inteligência</a:t>
            </a:r>
            <a:r>
              <a:rPr lang="en-US" sz="4200" dirty="0">
                <a:solidFill>
                  <a:srgbClr val="00192E"/>
                </a:solidFill>
                <a:latin typeface="Arbutus Slab"/>
              </a:rPr>
              <a:t> de dados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8331039">
            <a:off x="12580265" y="6858373"/>
            <a:ext cx="4598957" cy="1011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-8100000">
            <a:off x="961458" y="6858373"/>
            <a:ext cx="4598957" cy="101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3403" y="233961"/>
            <a:ext cx="1242119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192E"/>
                </a:solidFill>
                <a:latin typeface="Arbutus Slab"/>
              </a:rPr>
              <a:t>30 ANOS DE CONSTITUIÇÃO FEDERAL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06979" y="927082"/>
            <a:ext cx="16674043" cy="8928763"/>
            <a:chOff x="0" y="0"/>
            <a:chExt cx="22232057" cy="1190501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55532" t="2163"/>
            <a:stretch>
              <a:fillRect/>
            </a:stretch>
          </p:blipFill>
          <p:spPr>
            <a:xfrm>
              <a:off x="11374366" y="0"/>
              <a:ext cx="10857691" cy="1190501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404" t="2163" r="51745"/>
            <a:stretch>
              <a:fillRect/>
            </a:stretch>
          </p:blipFill>
          <p:spPr>
            <a:xfrm>
              <a:off x="0" y="0"/>
              <a:ext cx="10951017" cy="1190501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0004" y="297180"/>
            <a:ext cx="11087993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PREVISÃO CERTEIRA DA VOTAÇÃO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05802" y="1439537"/>
            <a:ext cx="1347639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192E"/>
                </a:solidFill>
                <a:latin typeface="Arbutus Slab"/>
              </a:rPr>
              <a:t>No dia 13 de maio, fizemos uma previsão de que a matéria seria votada na Comissão Especial no dia 4 de julho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253629" y="2868431"/>
            <a:ext cx="11780743" cy="6897311"/>
            <a:chOff x="0" y="0"/>
            <a:chExt cx="15707657" cy="9196415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3255621" y="-3255621"/>
              <a:ext cx="9196415" cy="15707657"/>
              <a:chOff x="0" y="0"/>
              <a:chExt cx="4037431" cy="68960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037431" cy="6896011"/>
              </a:xfrm>
              <a:custGeom>
                <a:avLst/>
                <a:gdLst/>
                <a:ahLst/>
                <a:cxnLst/>
                <a:rect l="l" t="t" r="r" b="b"/>
                <a:pathLst>
                  <a:path w="4037431" h="6896011">
                    <a:moveTo>
                      <a:pt x="133350" y="838200"/>
                    </a:moveTo>
                    <a:lnTo>
                      <a:pt x="133350" y="300990"/>
                    </a:lnTo>
                    <a:lnTo>
                      <a:pt x="146050" y="300990"/>
                    </a:lnTo>
                    <a:lnTo>
                      <a:pt x="146050" y="6602641"/>
                    </a:lnTo>
                    <a:lnTo>
                      <a:pt x="133350" y="6602641"/>
                    </a:lnTo>
                    <a:lnTo>
                      <a:pt x="133350" y="838200"/>
                    </a:lnTo>
                    <a:close/>
                    <a:moveTo>
                      <a:pt x="304800" y="137160"/>
                    </a:moveTo>
                    <a:lnTo>
                      <a:pt x="3735170" y="137160"/>
                    </a:lnTo>
                    <a:lnTo>
                      <a:pt x="3735170" y="124460"/>
                    </a:lnTo>
                    <a:lnTo>
                      <a:pt x="304800" y="124460"/>
                    </a:lnTo>
                    <a:lnTo>
                      <a:pt x="304800" y="137160"/>
                    </a:lnTo>
                    <a:close/>
                    <a:moveTo>
                      <a:pt x="25400" y="6216561"/>
                    </a:moveTo>
                    <a:lnTo>
                      <a:pt x="0" y="6216561"/>
                    </a:lnTo>
                    <a:lnTo>
                      <a:pt x="0" y="6896011"/>
                    </a:lnTo>
                    <a:lnTo>
                      <a:pt x="679450" y="6896011"/>
                    </a:lnTo>
                    <a:lnTo>
                      <a:pt x="679450" y="6870611"/>
                    </a:lnTo>
                    <a:lnTo>
                      <a:pt x="25400" y="6870611"/>
                    </a:lnTo>
                    <a:lnTo>
                      <a:pt x="25400" y="6216561"/>
                    </a:lnTo>
                    <a:close/>
                    <a:moveTo>
                      <a:pt x="25400" y="25400"/>
                    </a:moveTo>
                    <a:lnTo>
                      <a:pt x="679450" y="25400"/>
                    </a:lnTo>
                    <a:lnTo>
                      <a:pt x="679450" y="0"/>
                    </a:lnTo>
                    <a:lnTo>
                      <a:pt x="0" y="0"/>
                    </a:lnTo>
                    <a:lnTo>
                      <a:pt x="0" y="679450"/>
                    </a:lnTo>
                    <a:lnTo>
                      <a:pt x="25400" y="679450"/>
                    </a:lnTo>
                    <a:lnTo>
                      <a:pt x="25400" y="25400"/>
                    </a:lnTo>
                    <a:close/>
                    <a:moveTo>
                      <a:pt x="3905350" y="838200"/>
                    </a:moveTo>
                    <a:lnTo>
                      <a:pt x="3905350" y="295910"/>
                    </a:lnTo>
                    <a:lnTo>
                      <a:pt x="3892650" y="295910"/>
                    </a:lnTo>
                    <a:lnTo>
                      <a:pt x="3892650" y="6602640"/>
                    </a:lnTo>
                    <a:lnTo>
                      <a:pt x="3905350" y="6602640"/>
                    </a:lnTo>
                    <a:lnTo>
                      <a:pt x="3905350" y="838200"/>
                    </a:lnTo>
                    <a:close/>
                    <a:moveTo>
                      <a:pt x="3733900" y="6758851"/>
                    </a:moveTo>
                    <a:lnTo>
                      <a:pt x="299720" y="6758851"/>
                    </a:lnTo>
                    <a:lnTo>
                      <a:pt x="299720" y="6771551"/>
                    </a:lnTo>
                    <a:lnTo>
                      <a:pt x="3733901" y="6771551"/>
                    </a:lnTo>
                    <a:lnTo>
                      <a:pt x="3733901" y="6758851"/>
                    </a:lnTo>
                    <a:close/>
                    <a:moveTo>
                      <a:pt x="3357981" y="0"/>
                    </a:moveTo>
                    <a:lnTo>
                      <a:pt x="3357981" y="25400"/>
                    </a:lnTo>
                    <a:lnTo>
                      <a:pt x="4012031" y="25400"/>
                    </a:lnTo>
                    <a:lnTo>
                      <a:pt x="4012031" y="679450"/>
                    </a:lnTo>
                    <a:lnTo>
                      <a:pt x="4037431" y="679450"/>
                    </a:lnTo>
                    <a:lnTo>
                      <a:pt x="4037431" y="0"/>
                    </a:lnTo>
                    <a:lnTo>
                      <a:pt x="3357981" y="0"/>
                    </a:lnTo>
                    <a:close/>
                    <a:moveTo>
                      <a:pt x="4012031" y="6870611"/>
                    </a:moveTo>
                    <a:lnTo>
                      <a:pt x="3357981" y="6870611"/>
                    </a:lnTo>
                    <a:lnTo>
                      <a:pt x="3357981" y="6896011"/>
                    </a:lnTo>
                    <a:lnTo>
                      <a:pt x="4037431" y="6896011"/>
                    </a:lnTo>
                    <a:lnTo>
                      <a:pt x="4037431" y="6216561"/>
                    </a:lnTo>
                    <a:lnTo>
                      <a:pt x="4012031" y="6216561"/>
                    </a:lnTo>
                    <a:lnTo>
                      <a:pt x="4012031" y="6870611"/>
                    </a:ln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7043" y="575655"/>
              <a:ext cx="14273571" cy="8045104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8746" t="90792" r="80630" b="3210"/>
          <a:stretch>
            <a:fillRect/>
          </a:stretch>
        </p:blipFill>
        <p:spPr>
          <a:xfrm>
            <a:off x="420822" y="6317087"/>
            <a:ext cx="2581795" cy="8214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-7928881">
            <a:off x="1551229" y="7622323"/>
            <a:ext cx="2902777" cy="190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4808" y="297180"/>
            <a:ext cx="1557838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TRAMITAÇÃO SENADO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13719" y="7314659"/>
            <a:ext cx="8460563" cy="1187863"/>
            <a:chOff x="0" y="0"/>
            <a:chExt cx="11280751" cy="158381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92695" cy="1583817"/>
              <a:chOff x="0" y="0"/>
              <a:chExt cx="6815968" cy="677797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6671188" cy="6633194"/>
              </a:xfrm>
              <a:custGeom>
                <a:avLst/>
                <a:gdLst/>
                <a:ahLst/>
                <a:cxnLst/>
                <a:rect l="l" t="t" r="r" b="b"/>
                <a:pathLst>
                  <a:path w="6671188" h="6633194">
                    <a:moveTo>
                      <a:pt x="0" y="0"/>
                    </a:moveTo>
                    <a:lnTo>
                      <a:pt x="6671188" y="0"/>
                    </a:lnTo>
                    <a:lnTo>
                      <a:pt x="6671188" y="6633194"/>
                    </a:lnTo>
                    <a:lnTo>
                      <a:pt x="0" y="6633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9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6815968" cy="6777973"/>
              </a:xfrm>
              <a:custGeom>
                <a:avLst/>
                <a:gdLst/>
                <a:ahLst/>
                <a:cxnLst/>
                <a:rect l="l" t="t" r="r" b="b"/>
                <a:pathLst>
                  <a:path w="6815968" h="6777973">
                    <a:moveTo>
                      <a:pt x="6671188" y="6633194"/>
                    </a:moveTo>
                    <a:lnTo>
                      <a:pt x="6815968" y="6633194"/>
                    </a:lnTo>
                    <a:lnTo>
                      <a:pt x="6815968" y="6777973"/>
                    </a:lnTo>
                    <a:lnTo>
                      <a:pt x="6671188" y="6777973"/>
                    </a:lnTo>
                    <a:lnTo>
                      <a:pt x="6671188" y="663319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633194"/>
                    </a:lnTo>
                    <a:lnTo>
                      <a:pt x="0" y="6633194"/>
                    </a:lnTo>
                    <a:lnTo>
                      <a:pt x="0" y="144780"/>
                    </a:lnTo>
                    <a:close/>
                    <a:moveTo>
                      <a:pt x="0" y="6633194"/>
                    </a:moveTo>
                    <a:lnTo>
                      <a:pt x="144780" y="6633194"/>
                    </a:lnTo>
                    <a:lnTo>
                      <a:pt x="144780" y="6777973"/>
                    </a:lnTo>
                    <a:lnTo>
                      <a:pt x="0" y="6777973"/>
                    </a:lnTo>
                    <a:lnTo>
                      <a:pt x="0" y="6633194"/>
                    </a:lnTo>
                    <a:close/>
                    <a:moveTo>
                      <a:pt x="6671188" y="144780"/>
                    </a:moveTo>
                    <a:lnTo>
                      <a:pt x="6815968" y="144780"/>
                    </a:lnTo>
                    <a:lnTo>
                      <a:pt x="6815968" y="6633194"/>
                    </a:lnTo>
                    <a:lnTo>
                      <a:pt x="6671188" y="6633194"/>
                    </a:lnTo>
                    <a:lnTo>
                      <a:pt x="6671188" y="144780"/>
                    </a:lnTo>
                    <a:close/>
                    <a:moveTo>
                      <a:pt x="144780" y="6633194"/>
                    </a:moveTo>
                    <a:lnTo>
                      <a:pt x="6671188" y="6633194"/>
                    </a:lnTo>
                    <a:lnTo>
                      <a:pt x="6671188" y="6777973"/>
                    </a:lnTo>
                    <a:lnTo>
                      <a:pt x="144780" y="6777973"/>
                    </a:lnTo>
                    <a:lnTo>
                      <a:pt x="144780" y="6633194"/>
                    </a:lnTo>
                    <a:close/>
                    <a:moveTo>
                      <a:pt x="6671188" y="0"/>
                    </a:moveTo>
                    <a:lnTo>
                      <a:pt x="6815968" y="0"/>
                    </a:lnTo>
                    <a:lnTo>
                      <a:pt x="6815968" y="144780"/>
                    </a:lnTo>
                    <a:lnTo>
                      <a:pt x="6671188" y="144780"/>
                    </a:lnTo>
                    <a:lnTo>
                      <a:pt x="66711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671188" y="0"/>
                    </a:lnTo>
                    <a:lnTo>
                      <a:pt x="667118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4E4E5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27302" y="368543"/>
              <a:ext cx="1381113" cy="780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192E"/>
                  </a:solidFill>
                  <a:latin typeface="Arbutus Slab"/>
                </a:rPr>
                <a:t>CCJ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791105" y="360743"/>
              <a:ext cx="2571552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192E"/>
                  </a:solidFill>
                  <a:latin typeface="Arbutus Slab"/>
                </a:rPr>
                <a:t>14 votos 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984648" y="0"/>
              <a:ext cx="1583817" cy="158381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72390" y="72390"/>
                <a:ext cx="6205220" cy="6205220"/>
              </a:xfrm>
              <a:custGeom>
                <a:avLst/>
                <a:gdLst/>
                <a:ahLst/>
                <a:cxnLst/>
                <a:rect l="l" t="t" r="r" b="b"/>
                <a:pathLst>
                  <a:path w="6205220" h="6205220">
                    <a:moveTo>
                      <a:pt x="0" y="0"/>
                    </a:moveTo>
                    <a:lnTo>
                      <a:pt x="6205220" y="0"/>
                    </a:lnTo>
                    <a:lnTo>
                      <a:pt x="6205220" y="6205220"/>
                    </a:lnTo>
                    <a:lnTo>
                      <a:pt x="0" y="6205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5454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6205220" y="6205220"/>
                    </a:moveTo>
                    <a:lnTo>
                      <a:pt x="6350000" y="6205220"/>
                    </a:lnTo>
                    <a:lnTo>
                      <a:pt x="6350000" y="6350000"/>
                    </a:lnTo>
                    <a:lnTo>
                      <a:pt x="6205220" y="6350000"/>
                    </a:lnTo>
                    <a:lnTo>
                      <a:pt x="6205220" y="620522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05220"/>
                    </a:lnTo>
                    <a:lnTo>
                      <a:pt x="0" y="6205220"/>
                    </a:lnTo>
                    <a:lnTo>
                      <a:pt x="0" y="144780"/>
                    </a:lnTo>
                    <a:close/>
                    <a:moveTo>
                      <a:pt x="0" y="6205220"/>
                    </a:moveTo>
                    <a:lnTo>
                      <a:pt x="144780" y="6205220"/>
                    </a:lnTo>
                    <a:lnTo>
                      <a:pt x="144780" y="6350000"/>
                    </a:lnTo>
                    <a:lnTo>
                      <a:pt x="0" y="6350000"/>
                    </a:lnTo>
                    <a:lnTo>
                      <a:pt x="0" y="6205220"/>
                    </a:lnTo>
                    <a:close/>
                    <a:moveTo>
                      <a:pt x="6205220" y="144780"/>
                    </a:moveTo>
                    <a:lnTo>
                      <a:pt x="6350000" y="144780"/>
                    </a:lnTo>
                    <a:lnTo>
                      <a:pt x="6350000" y="6205220"/>
                    </a:lnTo>
                    <a:lnTo>
                      <a:pt x="6205220" y="6205220"/>
                    </a:lnTo>
                    <a:lnTo>
                      <a:pt x="6205220" y="144780"/>
                    </a:lnTo>
                    <a:close/>
                    <a:moveTo>
                      <a:pt x="144780" y="6205220"/>
                    </a:moveTo>
                    <a:lnTo>
                      <a:pt x="6205220" y="6205220"/>
                    </a:lnTo>
                    <a:lnTo>
                      <a:pt x="6205220" y="6350000"/>
                    </a:lnTo>
                    <a:lnTo>
                      <a:pt x="144780" y="6350000"/>
                    </a:lnTo>
                    <a:lnTo>
                      <a:pt x="144780" y="6205220"/>
                    </a:lnTo>
                    <a:close/>
                    <a:moveTo>
                      <a:pt x="6205220" y="0"/>
                    </a:moveTo>
                    <a:lnTo>
                      <a:pt x="6350000" y="0"/>
                    </a:lnTo>
                    <a:lnTo>
                      <a:pt x="6350000" y="144780"/>
                    </a:lnTo>
                    <a:lnTo>
                      <a:pt x="6205220" y="144780"/>
                    </a:lnTo>
                    <a:lnTo>
                      <a:pt x="620522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05220" y="0"/>
                    </a:lnTo>
                    <a:lnTo>
                      <a:pt x="620522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7019132" y="370268"/>
              <a:ext cx="1505972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PLEN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776469" y="360743"/>
              <a:ext cx="2504281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192E"/>
                  </a:solidFill>
                  <a:latin typeface="Arbutus Slab"/>
                </a:rPr>
                <a:t>49 votos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748946" y="1652302"/>
            <a:ext cx="444657" cy="459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P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R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M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U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L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G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A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Ç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Ã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192E"/>
                </a:solidFill>
                <a:latin typeface="Arbutus Slab"/>
              </a:rPr>
              <a:t>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11759" y="3026565"/>
            <a:ext cx="17264482" cy="2167693"/>
            <a:chOff x="0" y="0"/>
            <a:chExt cx="4045941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215900"/>
              <a:ext cx="3750031" cy="76200"/>
            </a:xfrm>
            <a:custGeom>
              <a:avLst/>
              <a:gdLst/>
              <a:ahLst/>
              <a:cxnLst/>
              <a:rect l="l" t="t" r="r" b="b"/>
              <a:pathLst>
                <a:path w="3750031" h="76200">
                  <a:moveTo>
                    <a:pt x="0" y="0"/>
                  </a:moveTo>
                  <a:lnTo>
                    <a:pt x="3750031" y="0"/>
                  </a:lnTo>
                  <a:lnTo>
                    <a:pt x="3750031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19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671291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907514" y="3504348"/>
            <a:ext cx="1031196" cy="103119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72390" y="72390"/>
              <a:ext cx="6205220" cy="6205220"/>
            </a:xfrm>
            <a:custGeom>
              <a:avLst/>
              <a:gdLst/>
              <a:ahLst/>
              <a:cxnLst/>
              <a:rect l="l" t="t" r="r" b="b"/>
              <a:pathLst>
                <a:path w="6205220" h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9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E4E50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2301669" y="3585606"/>
            <a:ext cx="242888" cy="79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72756" y="4720524"/>
            <a:ext cx="1065955" cy="523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192E"/>
                </a:solidFill>
                <a:latin typeface="Arbutus Slab"/>
              </a:rPr>
              <a:t>CCJ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70169" y="1993102"/>
            <a:ext cx="4809486" cy="103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192E"/>
                </a:solidFill>
                <a:latin typeface="Arbutus Slab"/>
              </a:rPr>
              <a:t>EMENDAS DE MÉRITO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192E"/>
                </a:solidFill>
                <a:latin typeface="Arbutus Slab"/>
              </a:rPr>
              <a:t>DESTAQUES</a:t>
            </a:r>
          </a:p>
        </p:txBody>
      </p:sp>
      <p:grpSp>
        <p:nvGrpSpPr>
          <p:cNvPr id="31" name="Group 31"/>
          <p:cNvGrpSpPr/>
          <p:nvPr/>
        </p:nvGrpSpPr>
        <p:grpSpPr>
          <a:xfrm rot="5400000">
            <a:off x="12326488" y="3138911"/>
            <a:ext cx="771242" cy="546550"/>
            <a:chOff x="0" y="0"/>
            <a:chExt cx="806450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2196511" y="3594813"/>
            <a:ext cx="1031196" cy="1031196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72390" y="72390"/>
              <a:ext cx="6205220" cy="6205220"/>
            </a:xfrm>
            <a:custGeom>
              <a:avLst/>
              <a:gdLst/>
              <a:ahLst/>
              <a:cxnLst/>
              <a:rect l="l" t="t" r="r" b="b"/>
              <a:pathLst>
                <a:path w="6205220" h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2341223" y="3676071"/>
            <a:ext cx="741773" cy="79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Arbutus Slab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752503" y="4810989"/>
            <a:ext cx="2162919" cy="108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192E"/>
                </a:solidFill>
                <a:latin typeface="Arbutus Slab"/>
              </a:rPr>
              <a:t>PLENÁRIO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192E"/>
                </a:solidFill>
                <a:latin typeface="Arbutus Slab"/>
              </a:rPr>
              <a:t>2º turno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12305" y="1993102"/>
            <a:ext cx="4999608" cy="103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192E"/>
                </a:solidFill>
                <a:latin typeface="Arbutus Slab"/>
              </a:rPr>
              <a:t>EMENDAS DE REDAÇÃO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192E"/>
                </a:solidFill>
                <a:latin typeface="Arbutus Slab"/>
              </a:rPr>
              <a:t>DESTAQUES</a:t>
            </a:r>
          </a:p>
        </p:txBody>
      </p:sp>
      <p:grpSp>
        <p:nvGrpSpPr>
          <p:cNvPr id="42" name="Group 42"/>
          <p:cNvGrpSpPr/>
          <p:nvPr/>
        </p:nvGrpSpPr>
        <p:grpSpPr>
          <a:xfrm rot="19402219">
            <a:off x="2894584" y="2956553"/>
            <a:ext cx="771242" cy="546550"/>
            <a:chOff x="0" y="0"/>
            <a:chExt cx="806450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158984" y="3606558"/>
            <a:ext cx="1031196" cy="1031196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72390" y="72390"/>
              <a:ext cx="6205220" cy="6205220"/>
            </a:xfrm>
            <a:custGeom>
              <a:avLst/>
              <a:gdLst/>
              <a:ahLst/>
              <a:cxnLst/>
              <a:rect l="l" t="t" r="r" b="b"/>
              <a:pathLst>
                <a:path w="6205220" h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7303695" y="3687816"/>
            <a:ext cx="741773" cy="79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Arbutus Slab"/>
              </a:rPr>
              <a:t>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637434" y="4822734"/>
            <a:ext cx="2162919" cy="108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192E"/>
                </a:solidFill>
                <a:latin typeface="Arbutus Slab"/>
              </a:rPr>
              <a:t>PLENÁRIO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192E"/>
                </a:solidFill>
                <a:latin typeface="Arbutus Slab"/>
              </a:rPr>
              <a:t>1º turno</a:t>
            </a:r>
          </a:p>
        </p:txBody>
      </p:sp>
      <p:grpSp>
        <p:nvGrpSpPr>
          <p:cNvPr id="49" name="Group 49"/>
          <p:cNvGrpSpPr/>
          <p:nvPr/>
        </p:nvGrpSpPr>
        <p:grpSpPr>
          <a:xfrm rot="2234275">
            <a:off x="6445704" y="3035067"/>
            <a:ext cx="771242" cy="546550"/>
            <a:chOff x="0" y="0"/>
            <a:chExt cx="806450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70825" y="-20955"/>
            <a:ext cx="1034635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192E"/>
                </a:solidFill>
                <a:latin typeface="Arbutus Slab"/>
              </a:rPr>
              <a:t>POSIÇÃO DOS MEMBROS DA CCJ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1469" y="6661367"/>
            <a:ext cx="1955428" cy="195542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BC182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153400" y="6713380"/>
            <a:ext cx="1955428" cy="195542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BC1823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096000" y="6734186"/>
            <a:ext cx="1955428" cy="195542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BC1823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229333" y="6723783"/>
            <a:ext cx="1955428" cy="195542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4E4E50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6241889" y="6744589"/>
            <a:ext cx="1955428" cy="195542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4E4E50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2192000" y="6682172"/>
            <a:ext cx="1955428" cy="195542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4E4E50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84502" y="609906"/>
            <a:ext cx="1955428" cy="195542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541" y="2527609"/>
            <a:ext cx="206232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Simone Tebet (MDB/MS)</a:t>
            </a: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0210800" y="6671769"/>
            <a:ext cx="1955428" cy="1955428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0275285" y="8718627"/>
            <a:ext cx="1863039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Jorginho Mello (PL/SC)</a:t>
            </a:r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0195124" y="611886"/>
            <a:ext cx="1955428" cy="1955428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202266" y="2527609"/>
            <a:ext cx="1951375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192E"/>
                </a:solidFill>
                <a:latin typeface="Arbutus Slab"/>
              </a:rPr>
              <a:t>José </a:t>
            </a: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Maranhão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(MDB/PB)</a:t>
            </a:r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2217249" y="613866"/>
            <a:ext cx="1955428" cy="1955428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2301389" y="2527609"/>
            <a:ext cx="181705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Ciro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</a:t>
            </a: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Nogueira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(PP/PI)</a:t>
            </a:r>
          </a:p>
        </p:txBody>
      </p: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14239373" y="619806"/>
            <a:ext cx="1955428" cy="1955428"/>
            <a:chOff x="0" y="0"/>
            <a:chExt cx="6350000" cy="6350000"/>
          </a:xfrm>
        </p:grpSpPr>
        <p:sp>
          <p:nvSpPr>
            <p:cNvPr id="38" name="Freeform 38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4265885" y="2527609"/>
            <a:ext cx="1955428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Esperidião Amin (PP/SC)</a:t>
            </a:r>
          </a:p>
        </p:txBody>
      </p: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6261498" y="603966"/>
            <a:ext cx="1955428" cy="1955428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16294472" y="2511769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Antonio Anastasia (PSDB/MG)</a:t>
            </a:r>
          </a:p>
        </p:txBody>
      </p: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2106626" y="605946"/>
            <a:ext cx="1955428" cy="1955428"/>
            <a:chOff x="0" y="0"/>
            <a:chExt cx="6350000" cy="6350000"/>
          </a:xfrm>
        </p:grpSpPr>
        <p:sp>
          <p:nvSpPr>
            <p:cNvPr id="46" name="Freeform 4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2103047" y="2527609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Tasso Jereissati (PSDB/CE)</a:t>
            </a:r>
          </a:p>
        </p:txBody>
      </p: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4128751" y="607926"/>
            <a:ext cx="1955428" cy="1955428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52" name="TextBox 52"/>
          <p:cNvSpPr txBox="1"/>
          <p:nvPr/>
        </p:nvSpPr>
        <p:spPr>
          <a:xfrm>
            <a:off x="4184362" y="2527609"/>
            <a:ext cx="1955428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Elmano Férrer (PODE/PI)</a:t>
            </a:r>
          </a:p>
        </p:txBody>
      </p:sp>
      <p:grpSp>
        <p:nvGrpSpPr>
          <p:cNvPr id="53" name="Group 53"/>
          <p:cNvGrpSpPr>
            <a:grpSpLocks noChangeAspect="1"/>
          </p:cNvGrpSpPr>
          <p:nvPr/>
        </p:nvGrpSpPr>
        <p:grpSpPr>
          <a:xfrm>
            <a:off x="6150875" y="615846"/>
            <a:ext cx="1955428" cy="1955428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6183166" y="2527609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Oriovisto Guimarães (PODE/PR)</a:t>
            </a:r>
          </a:p>
        </p:txBody>
      </p: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8173000" y="617826"/>
            <a:ext cx="1955428" cy="1955428"/>
            <a:chOff x="0" y="0"/>
            <a:chExt cx="6350000" cy="6350000"/>
          </a:xfrm>
        </p:grpSpPr>
        <p:sp>
          <p:nvSpPr>
            <p:cNvPr id="58" name="Freeform 58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60" name="TextBox 60"/>
          <p:cNvSpPr txBox="1"/>
          <p:nvPr/>
        </p:nvSpPr>
        <p:spPr>
          <a:xfrm>
            <a:off x="8183567" y="2527609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Rose de Freitas (PODE/ES)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2455" y="8718627"/>
            <a:ext cx="1955428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Cid Gomes (PDT/CE)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891746" y="8764613"/>
            <a:ext cx="2552825" cy="720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192E"/>
                </a:solidFill>
                <a:latin typeface="Arbutus Slab"/>
              </a:rPr>
              <a:t>Fabiano </a:t>
            </a: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Contarato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(REDE/ES)</a:t>
            </a:r>
          </a:p>
        </p:txBody>
      </p: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2085433" y="6692575"/>
            <a:ext cx="1955428" cy="1955428"/>
            <a:chOff x="0" y="0"/>
            <a:chExt cx="6350000" cy="6350000"/>
          </a:xfrm>
        </p:grpSpPr>
        <p:sp>
          <p:nvSpPr>
            <p:cNvPr id="64" name="Freeform 64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66" name="TextBox 66"/>
          <p:cNvSpPr txBox="1"/>
          <p:nvPr/>
        </p:nvSpPr>
        <p:spPr>
          <a:xfrm>
            <a:off x="2159372" y="8718627"/>
            <a:ext cx="1955428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Weverton (PDT/MA)</a:t>
            </a:r>
          </a:p>
        </p:txBody>
      </p:sp>
      <p:grpSp>
        <p:nvGrpSpPr>
          <p:cNvPr id="67" name="Group 67"/>
          <p:cNvGrpSpPr>
            <a:grpSpLocks noChangeAspect="1"/>
          </p:cNvGrpSpPr>
          <p:nvPr/>
        </p:nvGrpSpPr>
        <p:grpSpPr>
          <a:xfrm>
            <a:off x="4114800" y="6702978"/>
            <a:ext cx="1955428" cy="1955428"/>
            <a:chOff x="0" y="0"/>
            <a:chExt cx="6350000" cy="6350000"/>
          </a:xfrm>
        </p:grpSpPr>
        <p:sp>
          <p:nvSpPr>
            <p:cNvPr id="68" name="Freeform 68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70" name="TextBox 70"/>
          <p:cNvSpPr txBox="1"/>
          <p:nvPr/>
        </p:nvSpPr>
        <p:spPr>
          <a:xfrm>
            <a:off x="4192060" y="8718627"/>
            <a:ext cx="1955428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192E"/>
                </a:solidFill>
                <a:latin typeface="Arbutus Slab"/>
              </a:rPr>
              <a:t>Humberto Costa (PT/PE)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2247518" y="8718627"/>
            <a:ext cx="210872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Renilde Bulhões (PROS/AL)</a:t>
            </a:r>
          </a:p>
        </p:txBody>
      </p:sp>
      <p:grpSp>
        <p:nvGrpSpPr>
          <p:cNvPr id="72" name="Group 72"/>
          <p:cNvGrpSpPr>
            <a:grpSpLocks noChangeAspect="1"/>
          </p:cNvGrpSpPr>
          <p:nvPr/>
        </p:nvGrpSpPr>
        <p:grpSpPr>
          <a:xfrm>
            <a:off x="6135773" y="3639158"/>
            <a:ext cx="1955428" cy="1955428"/>
            <a:chOff x="0" y="0"/>
            <a:chExt cx="6350000" cy="6350000"/>
          </a:xfrm>
        </p:grpSpPr>
        <p:sp>
          <p:nvSpPr>
            <p:cNvPr id="73" name="Freeform 73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1E21A"/>
            </a:solidFill>
          </p:spPr>
        </p:sp>
      </p:grpSp>
      <p:sp>
        <p:nvSpPr>
          <p:cNvPr id="75" name="TextBox 75"/>
          <p:cNvSpPr txBox="1"/>
          <p:nvPr/>
        </p:nvSpPr>
        <p:spPr>
          <a:xfrm>
            <a:off x="6151909" y="5640287"/>
            <a:ext cx="193807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Eduardo Braga (MDB/AM)</a:t>
            </a:r>
          </a:p>
        </p:txBody>
      </p:sp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8158750" y="3640577"/>
            <a:ext cx="1955428" cy="1955428"/>
            <a:chOff x="0" y="0"/>
            <a:chExt cx="6350000" cy="6350000"/>
          </a:xfrm>
        </p:grpSpPr>
        <p:sp>
          <p:nvSpPr>
            <p:cNvPr id="77" name="Freeform 77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1E21A"/>
            </a:solidFill>
          </p:spPr>
        </p:sp>
      </p:grpSp>
      <p:sp>
        <p:nvSpPr>
          <p:cNvPr id="79" name="TextBox 79"/>
          <p:cNvSpPr txBox="1"/>
          <p:nvPr/>
        </p:nvSpPr>
        <p:spPr>
          <a:xfrm>
            <a:off x="8091178" y="5552657"/>
            <a:ext cx="209298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Mecias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de Jesus (PRB/RR)</a:t>
            </a:r>
          </a:p>
        </p:txBody>
      </p:sp>
      <p:grpSp>
        <p:nvGrpSpPr>
          <p:cNvPr id="80" name="Group 80"/>
          <p:cNvGrpSpPr>
            <a:grpSpLocks noChangeAspect="1"/>
          </p:cNvGrpSpPr>
          <p:nvPr/>
        </p:nvGrpSpPr>
        <p:grpSpPr>
          <a:xfrm>
            <a:off x="10181726" y="3641996"/>
            <a:ext cx="1955428" cy="1955428"/>
            <a:chOff x="0" y="0"/>
            <a:chExt cx="6350000" cy="6350000"/>
          </a:xfrm>
        </p:grpSpPr>
        <p:sp>
          <p:nvSpPr>
            <p:cNvPr id="81" name="Freeform 81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1E21A"/>
            </a:solidFill>
          </p:spPr>
        </p:sp>
      </p:grpSp>
      <p:sp>
        <p:nvSpPr>
          <p:cNvPr id="83" name="TextBox 83"/>
          <p:cNvSpPr txBox="1"/>
          <p:nvPr/>
        </p:nvSpPr>
        <p:spPr>
          <a:xfrm>
            <a:off x="10225126" y="5552657"/>
            <a:ext cx="209298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Jader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</a:t>
            </a: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Barbalho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(MDB/PA)</a:t>
            </a:r>
          </a:p>
        </p:txBody>
      </p:sp>
      <p:grpSp>
        <p:nvGrpSpPr>
          <p:cNvPr id="84" name="Group 84"/>
          <p:cNvGrpSpPr>
            <a:grpSpLocks noChangeAspect="1"/>
          </p:cNvGrpSpPr>
          <p:nvPr/>
        </p:nvGrpSpPr>
        <p:grpSpPr>
          <a:xfrm>
            <a:off x="66844" y="3643416"/>
            <a:ext cx="1955428" cy="1955428"/>
            <a:chOff x="0" y="0"/>
            <a:chExt cx="6350000" cy="6350000"/>
          </a:xfrm>
        </p:grpSpPr>
        <p:sp>
          <p:nvSpPr>
            <p:cNvPr id="85" name="Freeform 85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87" name="TextBox 87"/>
          <p:cNvSpPr txBox="1"/>
          <p:nvPr/>
        </p:nvSpPr>
        <p:spPr>
          <a:xfrm>
            <a:off x="73228" y="5552657"/>
            <a:ext cx="1955428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Juíza Selma (PSL/MT)</a:t>
            </a:r>
          </a:p>
        </p:txBody>
      </p:sp>
      <p:grpSp>
        <p:nvGrpSpPr>
          <p:cNvPr id="88" name="Group 88"/>
          <p:cNvGrpSpPr>
            <a:grpSpLocks noChangeAspect="1"/>
          </p:cNvGrpSpPr>
          <p:nvPr/>
        </p:nvGrpSpPr>
        <p:grpSpPr>
          <a:xfrm>
            <a:off x="16250656" y="3644835"/>
            <a:ext cx="1955428" cy="1955428"/>
            <a:chOff x="0" y="0"/>
            <a:chExt cx="6350000" cy="6350000"/>
          </a:xfrm>
        </p:grpSpPr>
        <p:sp>
          <p:nvSpPr>
            <p:cNvPr id="89" name="Freeform 8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90" name="Freeform 9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BC1823"/>
            </a:solidFill>
          </p:spPr>
        </p:sp>
      </p:grpSp>
      <p:sp>
        <p:nvSpPr>
          <p:cNvPr id="91" name="TextBox 91"/>
          <p:cNvSpPr txBox="1"/>
          <p:nvPr/>
        </p:nvSpPr>
        <p:spPr>
          <a:xfrm>
            <a:off x="16294472" y="5635879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Veneziano Vital do Rêgo (PSB/PB)</a:t>
            </a:r>
          </a:p>
        </p:txBody>
      </p:sp>
      <p:grpSp>
        <p:nvGrpSpPr>
          <p:cNvPr id="92" name="Group 92"/>
          <p:cNvGrpSpPr>
            <a:grpSpLocks noChangeAspect="1"/>
          </p:cNvGrpSpPr>
          <p:nvPr/>
        </p:nvGrpSpPr>
        <p:grpSpPr>
          <a:xfrm>
            <a:off x="4112797" y="3637738"/>
            <a:ext cx="1955428" cy="1955428"/>
            <a:chOff x="0" y="0"/>
            <a:chExt cx="6350000" cy="6350000"/>
          </a:xfrm>
        </p:grpSpPr>
        <p:sp>
          <p:nvSpPr>
            <p:cNvPr id="93" name="Freeform 93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94" name="Freeform 9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95" name="TextBox 95"/>
          <p:cNvSpPr txBox="1"/>
          <p:nvPr/>
        </p:nvSpPr>
        <p:spPr>
          <a:xfrm>
            <a:off x="3938951" y="5552657"/>
            <a:ext cx="2292675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Alessandro Vieira (CIDADANIA/SE)</a:t>
            </a:r>
          </a:p>
        </p:txBody>
      </p:sp>
      <p:grpSp>
        <p:nvGrpSpPr>
          <p:cNvPr id="96" name="Group 96"/>
          <p:cNvGrpSpPr>
            <a:grpSpLocks noChangeAspect="1"/>
          </p:cNvGrpSpPr>
          <p:nvPr/>
        </p:nvGrpSpPr>
        <p:grpSpPr>
          <a:xfrm>
            <a:off x="12204703" y="3647674"/>
            <a:ext cx="1955428" cy="1955428"/>
            <a:chOff x="0" y="0"/>
            <a:chExt cx="6350000" cy="6350000"/>
          </a:xfrm>
        </p:grpSpPr>
        <p:sp>
          <p:nvSpPr>
            <p:cNvPr id="97" name="Freeform 97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98" name="Freeform 9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1E21A"/>
            </a:solidFill>
          </p:spPr>
        </p:sp>
      </p:grpSp>
      <p:sp>
        <p:nvSpPr>
          <p:cNvPr id="99" name="TextBox 99"/>
          <p:cNvSpPr txBox="1"/>
          <p:nvPr/>
        </p:nvSpPr>
        <p:spPr>
          <a:xfrm>
            <a:off x="12343879" y="5627316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Arolde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de Oliveira (PSD/RJ)</a:t>
            </a:r>
          </a:p>
        </p:txBody>
      </p:sp>
      <p:grpSp>
        <p:nvGrpSpPr>
          <p:cNvPr id="100" name="Group 100"/>
          <p:cNvGrpSpPr>
            <a:grpSpLocks noChangeAspect="1"/>
          </p:cNvGrpSpPr>
          <p:nvPr/>
        </p:nvGrpSpPr>
        <p:grpSpPr>
          <a:xfrm>
            <a:off x="2089820" y="3636319"/>
            <a:ext cx="1955428" cy="1955428"/>
            <a:chOff x="0" y="0"/>
            <a:chExt cx="6350000" cy="6350000"/>
          </a:xfrm>
        </p:grpSpPr>
        <p:sp>
          <p:nvSpPr>
            <p:cNvPr id="101" name="Freeform 101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02" name="Freeform 10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CA60F"/>
            </a:solidFill>
          </p:spPr>
        </p:sp>
      </p:grpSp>
      <p:sp>
        <p:nvSpPr>
          <p:cNvPr id="103" name="TextBox 103"/>
          <p:cNvSpPr txBox="1"/>
          <p:nvPr/>
        </p:nvSpPr>
        <p:spPr>
          <a:xfrm>
            <a:off x="2122097" y="5511737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Rodrigo Pacheco (DEM/MG)</a:t>
            </a:r>
          </a:p>
        </p:txBody>
      </p:sp>
      <p:grpSp>
        <p:nvGrpSpPr>
          <p:cNvPr id="104" name="Group 104"/>
          <p:cNvGrpSpPr>
            <a:grpSpLocks noChangeAspect="1"/>
          </p:cNvGrpSpPr>
          <p:nvPr/>
        </p:nvGrpSpPr>
        <p:grpSpPr>
          <a:xfrm>
            <a:off x="14227679" y="3646254"/>
            <a:ext cx="1955428" cy="1955428"/>
            <a:chOff x="0" y="0"/>
            <a:chExt cx="6350000" cy="6350000"/>
          </a:xfrm>
        </p:grpSpPr>
        <p:sp>
          <p:nvSpPr>
            <p:cNvPr id="105" name="Freeform 105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 dpi="0"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06" name="Freeform 10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1E21A"/>
            </a:solidFill>
          </p:spPr>
        </p:sp>
      </p:grpSp>
      <p:sp>
        <p:nvSpPr>
          <p:cNvPr id="107" name="TextBox 107"/>
          <p:cNvSpPr txBox="1"/>
          <p:nvPr/>
        </p:nvSpPr>
        <p:spPr>
          <a:xfrm>
            <a:off x="14260645" y="5511737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Marcos Rogério (DEM/RO)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181104" y="8718627"/>
            <a:ext cx="195542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Rogério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</a:t>
            </a:r>
            <a:r>
              <a:rPr lang="en-US" sz="2100" dirty="0" err="1">
                <a:solidFill>
                  <a:srgbClr val="00192E"/>
                </a:solidFill>
                <a:latin typeface="Arbutus Slab"/>
              </a:rPr>
              <a:t>Carvalho</a:t>
            </a:r>
            <a:r>
              <a:rPr lang="en-US" sz="2100" dirty="0">
                <a:solidFill>
                  <a:srgbClr val="00192E"/>
                </a:solidFill>
                <a:latin typeface="Arbutus Slab"/>
              </a:rPr>
              <a:t> (PT/SE)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4173200" y="8718627"/>
            <a:ext cx="210872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Otto Alencar (PSD/BA)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6154400" y="8718627"/>
            <a:ext cx="210872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192E"/>
                </a:solidFill>
                <a:latin typeface="Arbutus Slab"/>
              </a:rPr>
              <a:t>Ângelo Coronel (PSD/BA)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124" name="Picture 124"/>
            <p:cNvPicPr>
              <a:picLocks noChangeAspect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125" name="TextBox 125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xmlns="" id="{315DA65D-77B9-46CF-9753-537B9CBC35F7}"/>
              </a:ext>
            </a:extLst>
          </p:cNvPr>
          <p:cNvGrpSpPr/>
          <p:nvPr/>
        </p:nvGrpSpPr>
        <p:grpSpPr>
          <a:xfrm>
            <a:off x="174014" y="9592769"/>
            <a:ext cx="2392179" cy="641505"/>
            <a:chOff x="174014" y="9592769"/>
            <a:chExt cx="2392179" cy="641505"/>
          </a:xfrm>
        </p:grpSpPr>
        <p:grpSp>
          <p:nvGrpSpPr>
            <p:cNvPr id="130" name="Agrupar 129">
              <a:extLst>
                <a:ext uri="{FF2B5EF4-FFF2-40B4-BE49-F238E27FC236}">
                  <a16:creationId xmlns:a16="http://schemas.microsoft.com/office/drawing/2014/main" xmlns="" id="{83991A1D-A1A9-454B-86E4-80CF6966573E}"/>
                </a:ext>
              </a:extLst>
            </p:cNvPr>
            <p:cNvGrpSpPr/>
            <p:nvPr/>
          </p:nvGrpSpPr>
          <p:grpSpPr>
            <a:xfrm>
              <a:off x="174014" y="9592769"/>
              <a:ext cx="641505" cy="641505"/>
              <a:chOff x="171069" y="9582220"/>
              <a:chExt cx="641505" cy="641505"/>
            </a:xfrm>
          </p:grpSpPr>
          <p:grpSp>
            <p:nvGrpSpPr>
              <p:cNvPr id="111" name="Group 111"/>
              <p:cNvGrpSpPr/>
              <p:nvPr/>
            </p:nvGrpSpPr>
            <p:grpSpPr>
              <a:xfrm>
                <a:off x="171069" y="9582220"/>
                <a:ext cx="641505" cy="641505"/>
                <a:chOff x="0" y="0"/>
                <a:chExt cx="6350000" cy="6350000"/>
              </a:xfrm>
            </p:grpSpPr>
            <p:sp>
              <p:nvSpPr>
                <p:cNvPr id="112" name="Freeform 112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3CA60F"/>
                </a:solidFill>
              </p:spPr>
            </p:sp>
          </p:grpSp>
          <p:sp>
            <p:nvSpPr>
              <p:cNvPr id="119" name="TextBox 119"/>
              <p:cNvSpPr txBox="1"/>
              <p:nvPr/>
            </p:nvSpPr>
            <p:spPr>
              <a:xfrm>
                <a:off x="350136" y="9686415"/>
                <a:ext cx="283369" cy="4813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19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latin typeface="Arbutus Slab"/>
                  </a:rPr>
                  <a:t>11</a:t>
                </a:r>
              </a:p>
            </p:txBody>
          </p:sp>
        </p:grpSp>
        <p:sp>
          <p:nvSpPr>
            <p:cNvPr id="126" name="TextBox 119">
              <a:extLst>
                <a:ext uri="{FF2B5EF4-FFF2-40B4-BE49-F238E27FC236}">
                  <a16:creationId xmlns:a16="http://schemas.microsoft.com/office/drawing/2014/main" xmlns="" id="{40042ECA-8072-47D5-B7C1-3E2877C3ED8A}"/>
                </a:ext>
              </a:extLst>
            </p:cNvPr>
            <p:cNvSpPr txBox="1"/>
            <p:nvPr/>
          </p:nvSpPr>
          <p:spPr>
            <a:xfrm>
              <a:off x="781496" y="9714426"/>
              <a:ext cx="1784697" cy="4676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192E"/>
                  </a:solidFill>
                  <a:latin typeface="Arbutus Slab"/>
                </a:rPr>
                <a:t>Favorável</a:t>
              </a:r>
              <a:endParaRPr lang="en-US" sz="2800" dirty="0">
                <a:solidFill>
                  <a:srgbClr val="00192E"/>
                </a:solidFill>
                <a:latin typeface="Arbutus Slab"/>
              </a:endParaRPr>
            </a:p>
          </p:txBody>
        </p:sp>
      </p:grpSp>
      <p:grpSp>
        <p:nvGrpSpPr>
          <p:cNvPr id="135" name="Agrupar 134">
            <a:extLst>
              <a:ext uri="{FF2B5EF4-FFF2-40B4-BE49-F238E27FC236}">
                <a16:creationId xmlns:a16="http://schemas.microsoft.com/office/drawing/2014/main" xmlns="" id="{226BDD58-0936-4C73-BE5E-AD4576AD0A67}"/>
              </a:ext>
            </a:extLst>
          </p:cNvPr>
          <p:cNvGrpSpPr/>
          <p:nvPr/>
        </p:nvGrpSpPr>
        <p:grpSpPr>
          <a:xfrm>
            <a:off x="3488592" y="9592769"/>
            <a:ext cx="4808876" cy="660331"/>
            <a:chOff x="3032257" y="9592769"/>
            <a:chExt cx="4808876" cy="660331"/>
          </a:xfrm>
        </p:grpSpPr>
        <p:grpSp>
          <p:nvGrpSpPr>
            <p:cNvPr id="131" name="Agrupar 130">
              <a:extLst>
                <a:ext uri="{FF2B5EF4-FFF2-40B4-BE49-F238E27FC236}">
                  <a16:creationId xmlns:a16="http://schemas.microsoft.com/office/drawing/2014/main" xmlns="" id="{E7ED81F8-9EE3-4082-B6AF-42EC4DC969C3}"/>
                </a:ext>
              </a:extLst>
            </p:cNvPr>
            <p:cNvGrpSpPr/>
            <p:nvPr/>
          </p:nvGrpSpPr>
          <p:grpSpPr>
            <a:xfrm>
              <a:off x="3032257" y="9592769"/>
              <a:ext cx="650162" cy="641505"/>
              <a:chOff x="3062857" y="9563100"/>
              <a:chExt cx="650162" cy="641505"/>
            </a:xfrm>
          </p:grpSpPr>
          <p:grpSp>
            <p:nvGrpSpPr>
              <p:cNvPr id="113" name="Group 113"/>
              <p:cNvGrpSpPr/>
              <p:nvPr/>
            </p:nvGrpSpPr>
            <p:grpSpPr>
              <a:xfrm>
                <a:off x="3062857" y="9563100"/>
                <a:ext cx="650162" cy="641505"/>
                <a:chOff x="0" y="0"/>
                <a:chExt cx="6350000" cy="6350000"/>
              </a:xfrm>
            </p:grpSpPr>
            <p:sp>
              <p:nvSpPr>
                <p:cNvPr id="114" name="Freeform 114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1E21A"/>
                </a:solidFill>
              </p:spPr>
            </p:sp>
          </p:grpSp>
          <p:sp>
            <p:nvSpPr>
              <p:cNvPr id="120" name="TextBox 120"/>
              <p:cNvSpPr txBox="1"/>
              <p:nvPr/>
            </p:nvSpPr>
            <p:spPr>
              <a:xfrm>
                <a:off x="3273965" y="9670971"/>
                <a:ext cx="218109" cy="481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19"/>
                  </a:lnSpc>
                  <a:spcBef>
                    <a:spcPct val="0"/>
                  </a:spcBef>
                </a:pPr>
                <a:r>
                  <a:rPr lang="en-US" sz="2800" dirty="0">
                    <a:latin typeface="Arbutus Slab"/>
                  </a:rPr>
                  <a:t>5</a:t>
                </a:r>
              </a:p>
            </p:txBody>
          </p:sp>
        </p:grpSp>
        <p:sp>
          <p:nvSpPr>
            <p:cNvPr id="127" name="TextBox 119">
              <a:extLst>
                <a:ext uri="{FF2B5EF4-FFF2-40B4-BE49-F238E27FC236}">
                  <a16:creationId xmlns:a16="http://schemas.microsoft.com/office/drawing/2014/main" xmlns="" id="{4C5D76E1-E1A0-4CFE-8BFE-4E8D457E89FC}"/>
                </a:ext>
              </a:extLst>
            </p:cNvPr>
            <p:cNvSpPr txBox="1"/>
            <p:nvPr/>
          </p:nvSpPr>
          <p:spPr>
            <a:xfrm>
              <a:off x="3583503" y="9785408"/>
              <a:ext cx="4257630" cy="4676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192E"/>
                  </a:solidFill>
                  <a:latin typeface="Arbutus Slab"/>
                </a:rPr>
                <a:t>Parcialmente</a:t>
              </a:r>
              <a:r>
                <a:rPr lang="en-US" sz="2800" dirty="0">
                  <a:solidFill>
                    <a:srgbClr val="00192E"/>
                  </a:solidFill>
                  <a:latin typeface="Arbutus Slab"/>
                </a:rPr>
                <a:t> </a:t>
              </a:r>
              <a:r>
                <a:rPr lang="en-US" sz="2800" dirty="0" err="1">
                  <a:solidFill>
                    <a:srgbClr val="00192E"/>
                  </a:solidFill>
                  <a:latin typeface="Arbutus Slab"/>
                </a:rPr>
                <a:t>favorável</a:t>
              </a:r>
              <a:endParaRPr lang="en-US" sz="2800" dirty="0">
                <a:solidFill>
                  <a:srgbClr val="00192E"/>
                </a:solidFill>
                <a:latin typeface="Arbutus Slab"/>
              </a:endParaRPr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xmlns="" id="{4F5C1241-D234-4F4B-B237-51A80F1DAADB}"/>
              </a:ext>
            </a:extLst>
          </p:cNvPr>
          <p:cNvGrpSpPr/>
          <p:nvPr/>
        </p:nvGrpSpPr>
        <p:grpSpPr>
          <a:xfrm>
            <a:off x="9219867" y="9599051"/>
            <a:ext cx="2355059" cy="641505"/>
            <a:chOff x="8636428" y="9599051"/>
            <a:chExt cx="2355059" cy="641505"/>
          </a:xfrm>
        </p:grpSpPr>
        <p:grpSp>
          <p:nvGrpSpPr>
            <p:cNvPr id="132" name="Agrupar 131">
              <a:extLst>
                <a:ext uri="{FF2B5EF4-FFF2-40B4-BE49-F238E27FC236}">
                  <a16:creationId xmlns:a16="http://schemas.microsoft.com/office/drawing/2014/main" xmlns="" id="{9C77054B-C6F0-4C05-B7C5-7838F8372484}"/>
                </a:ext>
              </a:extLst>
            </p:cNvPr>
            <p:cNvGrpSpPr/>
            <p:nvPr/>
          </p:nvGrpSpPr>
          <p:grpSpPr>
            <a:xfrm>
              <a:off x="8636428" y="9599051"/>
              <a:ext cx="641505" cy="641505"/>
              <a:chOff x="8636428" y="9599051"/>
              <a:chExt cx="641505" cy="641505"/>
            </a:xfrm>
          </p:grpSpPr>
          <p:grpSp>
            <p:nvGrpSpPr>
              <p:cNvPr id="115" name="Group 115"/>
              <p:cNvGrpSpPr/>
              <p:nvPr/>
            </p:nvGrpSpPr>
            <p:grpSpPr>
              <a:xfrm>
                <a:off x="8636428" y="9599051"/>
                <a:ext cx="641505" cy="641505"/>
                <a:chOff x="0" y="0"/>
                <a:chExt cx="6350000" cy="6350000"/>
              </a:xfrm>
            </p:grpSpPr>
            <p:sp>
              <p:nvSpPr>
                <p:cNvPr id="116" name="Freeform 116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BC1823"/>
                </a:solidFill>
              </p:spPr>
            </p:sp>
          </p:grpSp>
          <p:sp>
            <p:nvSpPr>
              <p:cNvPr id="121" name="TextBox 121"/>
              <p:cNvSpPr txBox="1"/>
              <p:nvPr/>
            </p:nvSpPr>
            <p:spPr>
              <a:xfrm>
                <a:off x="8868822" y="9702762"/>
                <a:ext cx="199876" cy="4813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19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latin typeface="Arbutus Slab"/>
                  </a:rPr>
                  <a:t>7</a:t>
                </a:r>
              </a:p>
            </p:txBody>
          </p:sp>
        </p:grpSp>
        <p:sp>
          <p:nvSpPr>
            <p:cNvPr id="128" name="TextBox 119">
              <a:extLst>
                <a:ext uri="{FF2B5EF4-FFF2-40B4-BE49-F238E27FC236}">
                  <a16:creationId xmlns:a16="http://schemas.microsoft.com/office/drawing/2014/main" xmlns="" id="{356AD8A6-1048-43E1-93EB-FC701BA7BBBC}"/>
                </a:ext>
              </a:extLst>
            </p:cNvPr>
            <p:cNvSpPr txBox="1"/>
            <p:nvPr/>
          </p:nvSpPr>
          <p:spPr>
            <a:xfrm>
              <a:off x="9286502" y="9714426"/>
              <a:ext cx="1704985" cy="4676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192E"/>
                  </a:solidFill>
                  <a:latin typeface="Arbutus Slab"/>
                </a:rPr>
                <a:t>Contrário</a:t>
              </a:r>
              <a:endParaRPr lang="en-US" sz="2800" dirty="0">
                <a:solidFill>
                  <a:srgbClr val="00192E"/>
                </a:solidFill>
                <a:latin typeface="Arbutus Slab"/>
              </a:endParaRPr>
            </a:p>
          </p:txBody>
        </p:sp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xmlns="" id="{6AF0C7EC-5DA9-443E-A052-E686704FBB2E}"/>
              </a:ext>
            </a:extLst>
          </p:cNvPr>
          <p:cNvGrpSpPr/>
          <p:nvPr/>
        </p:nvGrpSpPr>
        <p:grpSpPr>
          <a:xfrm>
            <a:off x="12497324" y="9592769"/>
            <a:ext cx="641505" cy="641505"/>
            <a:chOff x="12507877" y="9621344"/>
            <a:chExt cx="641505" cy="641505"/>
          </a:xfrm>
        </p:grpSpPr>
        <p:grpSp>
          <p:nvGrpSpPr>
            <p:cNvPr id="117" name="Group 117"/>
            <p:cNvGrpSpPr/>
            <p:nvPr/>
          </p:nvGrpSpPr>
          <p:grpSpPr>
            <a:xfrm>
              <a:off x="12507877" y="9621344"/>
              <a:ext cx="641505" cy="641505"/>
              <a:chOff x="0" y="0"/>
              <a:chExt cx="6350000" cy="635000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E4E50"/>
              </a:solidFill>
            </p:spPr>
          </p:sp>
        </p:grpSp>
        <p:sp>
          <p:nvSpPr>
            <p:cNvPr id="122" name="TextBox 122"/>
            <p:cNvSpPr txBox="1"/>
            <p:nvPr/>
          </p:nvSpPr>
          <p:spPr>
            <a:xfrm>
              <a:off x="12722962" y="9672857"/>
              <a:ext cx="211336" cy="481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FFFFF"/>
                  </a:solidFill>
                  <a:latin typeface="Arbutus Slab"/>
                </a:rPr>
                <a:t>3</a:t>
              </a:r>
            </a:p>
          </p:txBody>
        </p:sp>
      </p:grpSp>
      <p:sp>
        <p:nvSpPr>
          <p:cNvPr id="129" name="TextBox 119">
            <a:extLst>
              <a:ext uri="{FF2B5EF4-FFF2-40B4-BE49-F238E27FC236}">
                <a16:creationId xmlns:a16="http://schemas.microsoft.com/office/drawing/2014/main" xmlns="" id="{41D4BCB7-AC68-4DB9-9226-A88022D433BC}"/>
              </a:ext>
            </a:extLst>
          </p:cNvPr>
          <p:cNvSpPr txBox="1"/>
          <p:nvPr/>
        </p:nvSpPr>
        <p:spPr>
          <a:xfrm>
            <a:off x="13001615" y="9700640"/>
            <a:ext cx="1704985" cy="467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192E"/>
                </a:solidFill>
                <a:latin typeface="Arbutus Slab"/>
              </a:rPr>
              <a:t>Indeciso</a:t>
            </a:r>
            <a:endParaRPr lang="en-US" sz="2800" dirty="0">
              <a:solidFill>
                <a:srgbClr val="00192E"/>
              </a:solidFill>
              <a:latin typeface="Arbutus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4808" y="-95250"/>
            <a:ext cx="1557838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DESTAQUES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23608" y="655947"/>
            <a:ext cx="2004811" cy="200481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3"/>
              <a:stretch>
                <a:fillRect l="-16838" t="1959" r="-16838" b="1960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r="20921"/>
          <a:stretch>
            <a:fillRect/>
          </a:stretch>
        </p:blipFill>
        <p:spPr>
          <a:xfrm>
            <a:off x="5765509" y="1087089"/>
            <a:ext cx="1907369" cy="114252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690021" y="655947"/>
            <a:ext cx="2004811" cy="2004811"/>
            <a:chOff x="0" y="0"/>
            <a:chExt cx="2071973" cy="20719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4753" t="6949"/>
          <a:stretch>
            <a:fillRect/>
          </a:stretch>
        </p:blipFill>
        <p:spPr>
          <a:xfrm>
            <a:off x="9957871" y="1235538"/>
            <a:ext cx="1929323" cy="84562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920127" y="655947"/>
            <a:ext cx="2004811" cy="2004811"/>
            <a:chOff x="0" y="0"/>
            <a:chExt cx="2071973" cy="20719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49741" y="1279447"/>
            <a:ext cx="1962266" cy="58868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149741" y="610321"/>
            <a:ext cx="2004811" cy="2004811"/>
            <a:chOff x="0" y="0"/>
            <a:chExt cx="2071973" cy="20719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513005" y="655947"/>
            <a:ext cx="609840" cy="2003813"/>
            <a:chOff x="0" y="0"/>
            <a:chExt cx="813120" cy="267175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154552" y="1959978"/>
            <a:ext cx="609840" cy="655874"/>
            <a:chOff x="0" y="0"/>
            <a:chExt cx="1913890" cy="205836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2058361"/>
            </a:xfrm>
            <a:custGeom>
              <a:avLst/>
              <a:gdLst/>
              <a:ahLst/>
              <a:cxnLst/>
              <a:rect l="l" t="t" r="r" b="b"/>
              <a:pathLst>
                <a:path w="1913890" h="2058361">
                  <a:moveTo>
                    <a:pt x="0" y="0"/>
                  </a:moveTo>
                  <a:lnTo>
                    <a:pt x="1913890" y="0"/>
                  </a:lnTo>
                  <a:lnTo>
                    <a:pt x="1913890" y="2058361"/>
                  </a:lnTo>
                  <a:lnTo>
                    <a:pt x="0" y="2058361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6194326" y="2008960"/>
            <a:ext cx="530291" cy="51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rbutus Slab"/>
              </a:rPr>
              <a:t>1</a:t>
            </a: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5697412" y="3041885"/>
            <a:ext cx="2004811" cy="200481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7"/>
              <a:stretch>
                <a:fillRect l="-1405" t="1959" r="-1405" b="1960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923577" y="3041885"/>
            <a:ext cx="2004811" cy="200481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8"/>
              <a:stretch>
                <a:fillRect l="-391" t="1960" r="-391" b="1960"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4149741" y="3041885"/>
            <a:ext cx="2004811" cy="2004811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9"/>
              <a:stretch>
                <a:fillRect l="-31835" t="1960" r="-31835" b="1960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1599" y="3663901"/>
            <a:ext cx="1888830" cy="760779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>
            <a:off x="1523608" y="3041885"/>
            <a:ext cx="2004811" cy="2004811"/>
            <a:chOff x="0" y="0"/>
            <a:chExt cx="2071973" cy="207197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1504632" y="5347096"/>
            <a:ext cx="2004811" cy="2004811"/>
            <a:chOff x="0" y="0"/>
            <a:chExt cx="6350000" cy="6350000"/>
          </a:xfrm>
        </p:grpSpPr>
        <p:sp>
          <p:nvSpPr>
            <p:cNvPr id="38" name="Freeform 38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1"/>
              <a:stretch>
                <a:fillRect l="1960" t="1960" r="1960" b="1960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5730797" y="5347096"/>
            <a:ext cx="2004811" cy="2004811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2"/>
              <a:stretch>
                <a:fillRect l="-10482" t="-1166" r="-11806" b="1960"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9956961" y="5347096"/>
            <a:ext cx="2004811" cy="2004811"/>
            <a:chOff x="0" y="0"/>
            <a:chExt cx="2071973" cy="207197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13"/>
          <a:srcRect l="6865" t="22230" r="24782" b="24572"/>
          <a:stretch>
            <a:fillRect/>
          </a:stretch>
        </p:blipFill>
        <p:spPr>
          <a:xfrm>
            <a:off x="10030649" y="5814628"/>
            <a:ext cx="1857435" cy="1069746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>
            <a:off x="14168718" y="5347096"/>
            <a:ext cx="2004811" cy="2004811"/>
            <a:chOff x="0" y="0"/>
            <a:chExt cx="2071973" cy="207197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/>
          <a:srcRect b="18812"/>
          <a:stretch>
            <a:fillRect/>
          </a:stretch>
        </p:blipFill>
        <p:spPr>
          <a:xfrm>
            <a:off x="14183126" y="5814628"/>
            <a:ext cx="1975995" cy="1104231"/>
          </a:xfrm>
          <a:prstGeom prst="rect">
            <a:avLst/>
          </a:prstGeom>
        </p:spPr>
      </p:pic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1504632" y="7671470"/>
            <a:ext cx="2004811" cy="2004811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5"/>
              <a:stretch>
                <a:fillRect l="-96927" t="1960" r="-65903" b="1960"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5730797" y="7671470"/>
            <a:ext cx="2004811" cy="2004811"/>
            <a:chOff x="0" y="0"/>
            <a:chExt cx="6350000" cy="6350000"/>
          </a:xfrm>
        </p:grpSpPr>
        <p:sp>
          <p:nvSpPr>
            <p:cNvPr id="53" name="Freeform 5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16"/>
              <a:stretch>
                <a:fillRect l="1960" t="-10220" r="1960" b="-21171"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981914" y="8320963"/>
            <a:ext cx="1938665" cy="705825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9953512" y="7671470"/>
            <a:ext cx="2004811" cy="2004811"/>
            <a:chOff x="0" y="0"/>
            <a:chExt cx="2071973" cy="2071973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pic>
        <p:nvPicPr>
          <p:cNvPr id="58" name="Picture 5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231847" y="8299663"/>
            <a:ext cx="1907369" cy="721142"/>
          </a:xfrm>
          <a:prstGeom prst="rect">
            <a:avLst/>
          </a:prstGeom>
        </p:spPr>
      </p:pic>
      <p:grpSp>
        <p:nvGrpSpPr>
          <p:cNvPr id="59" name="Group 59"/>
          <p:cNvGrpSpPr/>
          <p:nvPr/>
        </p:nvGrpSpPr>
        <p:grpSpPr>
          <a:xfrm>
            <a:off x="14168718" y="7671470"/>
            <a:ext cx="2004811" cy="2004811"/>
            <a:chOff x="0" y="0"/>
            <a:chExt cx="2071973" cy="2071973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071973" cy="2071973"/>
            </a:xfrm>
            <a:custGeom>
              <a:avLst/>
              <a:gdLst/>
              <a:ahLst/>
              <a:cxnLst/>
              <a:rect l="l" t="t" r="r" b="b"/>
              <a:pathLst>
                <a:path w="2071973" h="2071973">
                  <a:moveTo>
                    <a:pt x="0" y="0"/>
                  </a:moveTo>
                  <a:lnTo>
                    <a:pt x="0" y="2071973"/>
                  </a:lnTo>
                  <a:lnTo>
                    <a:pt x="2071973" y="2071973"/>
                  </a:lnTo>
                  <a:lnTo>
                    <a:pt x="2071973" y="0"/>
                  </a:lnTo>
                  <a:lnTo>
                    <a:pt x="0" y="0"/>
                  </a:lnTo>
                  <a:close/>
                  <a:moveTo>
                    <a:pt x="2011013" y="2011013"/>
                  </a:moveTo>
                  <a:lnTo>
                    <a:pt x="59690" y="2011013"/>
                  </a:lnTo>
                  <a:lnTo>
                    <a:pt x="59690" y="59690"/>
                  </a:lnTo>
                  <a:lnTo>
                    <a:pt x="2011013" y="59690"/>
                  </a:lnTo>
                  <a:lnTo>
                    <a:pt x="2011013" y="2011013"/>
                  </a:lnTo>
                  <a:close/>
                </a:path>
              </a:pathLst>
            </a:custGeom>
            <a:solidFill>
              <a:srgbClr val="00192E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7680268" y="656945"/>
            <a:ext cx="609840" cy="2003813"/>
            <a:chOff x="0" y="0"/>
            <a:chExt cx="813120" cy="2671751"/>
          </a:xfrm>
        </p:grpSpPr>
        <p:grpSp>
          <p:nvGrpSpPr>
            <p:cNvPr id="62" name="Group 62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64" name="TextBox 64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2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1914444" y="655947"/>
            <a:ext cx="609840" cy="2003813"/>
            <a:chOff x="0" y="0"/>
            <a:chExt cx="813120" cy="2671751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68" name="TextBox 68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6151574" y="610321"/>
            <a:ext cx="609840" cy="2003813"/>
            <a:chOff x="0" y="0"/>
            <a:chExt cx="813120" cy="2671751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72" name="TextBox 72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3528419" y="3050624"/>
            <a:ext cx="609840" cy="2003813"/>
            <a:chOff x="0" y="0"/>
            <a:chExt cx="813120" cy="2671751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76" name="TextBox 76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7695960" y="3042883"/>
            <a:ext cx="609840" cy="2003813"/>
            <a:chOff x="0" y="0"/>
            <a:chExt cx="813120" cy="2671751"/>
          </a:xfrm>
        </p:grpSpPr>
        <p:grpSp>
          <p:nvGrpSpPr>
            <p:cNvPr id="78" name="Group 78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80" name="TextBox 80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1914414" y="3041885"/>
            <a:ext cx="609840" cy="2003813"/>
            <a:chOff x="0" y="0"/>
            <a:chExt cx="813120" cy="2671751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84" name="TextBox 84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6139215" y="3050624"/>
            <a:ext cx="609840" cy="2003813"/>
            <a:chOff x="0" y="0"/>
            <a:chExt cx="813120" cy="2671751"/>
          </a:xfrm>
        </p:grpSpPr>
        <p:grpSp>
          <p:nvGrpSpPr>
            <p:cNvPr id="86" name="Group 86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88" name="TextBox 88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3506465" y="5342883"/>
            <a:ext cx="609840" cy="2003813"/>
            <a:chOff x="0" y="0"/>
            <a:chExt cx="813120" cy="2671751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92" name="TextBox 92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7735607" y="5348093"/>
            <a:ext cx="609840" cy="2003813"/>
            <a:chOff x="0" y="0"/>
            <a:chExt cx="813120" cy="2671751"/>
          </a:xfrm>
        </p:grpSpPr>
        <p:grpSp>
          <p:nvGrpSpPr>
            <p:cNvPr id="94" name="Group 94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96" name="TextBox 96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11961772" y="5342883"/>
            <a:ext cx="609840" cy="2003813"/>
            <a:chOff x="0" y="0"/>
            <a:chExt cx="813120" cy="2671751"/>
          </a:xfrm>
        </p:grpSpPr>
        <p:grpSp>
          <p:nvGrpSpPr>
            <p:cNvPr id="98" name="Group 98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100" name="TextBox 100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6173528" y="5348093"/>
            <a:ext cx="609840" cy="2003813"/>
            <a:chOff x="0" y="0"/>
            <a:chExt cx="813120" cy="2671751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104" name="TextBox 104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3506465" y="7680282"/>
            <a:ext cx="609840" cy="2003813"/>
            <a:chOff x="0" y="0"/>
            <a:chExt cx="813120" cy="2671751"/>
          </a:xfrm>
        </p:grpSpPr>
        <p:grpSp>
          <p:nvGrpSpPr>
            <p:cNvPr id="106" name="Group 106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108" name="TextBox 108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1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7735607" y="7680282"/>
            <a:ext cx="609840" cy="2003813"/>
            <a:chOff x="0" y="0"/>
            <a:chExt cx="813120" cy="2671751"/>
          </a:xfrm>
        </p:grpSpPr>
        <p:grpSp>
          <p:nvGrpSpPr>
            <p:cNvPr id="110" name="Group 110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112" name="TextBox 112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0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1961772" y="7680282"/>
            <a:ext cx="609840" cy="2003813"/>
            <a:chOff x="0" y="0"/>
            <a:chExt cx="813120" cy="2671751"/>
          </a:xfrm>
        </p:grpSpPr>
        <p:grpSp>
          <p:nvGrpSpPr>
            <p:cNvPr id="114" name="Group 114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116" name="TextBox 116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0</a:t>
              </a: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6173528" y="7658328"/>
            <a:ext cx="609840" cy="2003813"/>
            <a:chOff x="0" y="0"/>
            <a:chExt cx="813120" cy="2671751"/>
          </a:xfrm>
        </p:grpSpPr>
        <p:grpSp>
          <p:nvGrpSpPr>
            <p:cNvPr id="118" name="Group 118"/>
            <p:cNvGrpSpPr/>
            <p:nvPr/>
          </p:nvGrpSpPr>
          <p:grpSpPr>
            <a:xfrm>
              <a:off x="0" y="0"/>
              <a:ext cx="813120" cy="2671751"/>
              <a:chOff x="0" y="0"/>
              <a:chExt cx="1913890" cy="6288666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913890" cy="62886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88666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88666"/>
                    </a:lnTo>
                    <a:lnTo>
                      <a:pt x="0" y="6288666"/>
                    </a:ln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  <p:sp>
          <p:nvSpPr>
            <p:cNvPr id="120" name="TextBox 120"/>
            <p:cNvSpPr txBox="1"/>
            <p:nvPr/>
          </p:nvSpPr>
          <p:spPr>
            <a:xfrm>
              <a:off x="53032" y="910529"/>
              <a:ext cx="707055" cy="67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Arbutus Slab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4808" y="297180"/>
            <a:ext cx="1557838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192E"/>
                </a:solidFill>
                <a:latin typeface="Arbutus Slab"/>
              </a:rPr>
              <a:t>HISTÓRICO DE REFORMAS DA PREVIDÊNCIA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xmlns="" id="{433EC46B-CA00-40DB-A3F4-D99BAD45DB6A}"/>
              </a:ext>
            </a:extLst>
          </p:cNvPr>
          <p:cNvGrpSpPr/>
          <p:nvPr/>
        </p:nvGrpSpPr>
        <p:grpSpPr>
          <a:xfrm>
            <a:off x="15822" y="2542243"/>
            <a:ext cx="18177781" cy="5202514"/>
            <a:chOff x="15822" y="1509153"/>
            <a:chExt cx="18177781" cy="5202514"/>
          </a:xfrm>
        </p:grpSpPr>
        <p:sp>
          <p:nvSpPr>
            <p:cNvPr id="17" name="TextBox 17"/>
            <p:cNvSpPr txBox="1"/>
            <p:nvPr/>
          </p:nvSpPr>
          <p:spPr>
            <a:xfrm>
              <a:off x="17748946" y="1652302"/>
              <a:ext cx="444657" cy="4596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P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R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O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M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U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L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G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A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Ç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Ã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O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1759" y="3026565"/>
              <a:ext cx="17264482" cy="2167693"/>
              <a:chOff x="0" y="0"/>
              <a:chExt cx="4045941" cy="508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215900"/>
                <a:ext cx="375003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750031" h="76200">
                    <a:moveTo>
                      <a:pt x="0" y="0"/>
                    </a:moveTo>
                    <a:lnTo>
                      <a:pt x="3750031" y="0"/>
                    </a:lnTo>
                    <a:lnTo>
                      <a:pt x="3750031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192E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671291" y="1270"/>
                <a:ext cx="374650" cy="50546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505460">
                    <a:moveTo>
                      <a:pt x="0" y="50546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00192E"/>
              </a:solidFill>
            </p:spPr>
          </p:sp>
        </p:grp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xmlns="" id="{2CF91264-F8FC-4BB9-8654-937764415385}"/>
                </a:ext>
              </a:extLst>
            </p:cNvPr>
            <p:cNvGrpSpPr/>
            <p:nvPr/>
          </p:nvGrpSpPr>
          <p:grpSpPr>
            <a:xfrm>
              <a:off x="1728888" y="3248294"/>
              <a:ext cx="2669772" cy="2321517"/>
              <a:chOff x="1143000" y="3248294"/>
              <a:chExt cx="2669772" cy="2321517"/>
            </a:xfrm>
          </p:grpSpPr>
          <p:grpSp>
            <p:nvGrpSpPr>
              <p:cNvPr id="22" name="Group 22"/>
              <p:cNvGrpSpPr/>
              <p:nvPr/>
            </p:nvGrpSpPr>
            <p:grpSpPr>
              <a:xfrm>
                <a:off x="1143000" y="3248294"/>
                <a:ext cx="2669772" cy="1724234"/>
                <a:chOff x="0" y="0"/>
                <a:chExt cx="6350000" cy="63500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72390" y="72390"/>
                  <a:ext cx="6205220" cy="620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220" h="6205220">
                      <a:moveTo>
                        <a:pt x="0" y="0"/>
                      </a:moveTo>
                      <a:lnTo>
                        <a:pt x="6205220" y="0"/>
                      </a:lnTo>
                      <a:lnTo>
                        <a:pt x="6205220" y="6205220"/>
                      </a:lnTo>
                      <a:lnTo>
                        <a:pt x="0" y="6205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AAA9"/>
                </a:solidFill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Emenda 20/1998</a:t>
                  </a:r>
                </a:p>
                <a:p>
                  <a:pPr algn="ctr">
                    <a:lnSpc>
                      <a:spcPts val="6719"/>
                    </a:lnSpc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FHC</a:t>
                  </a:r>
                </a:p>
              </p:txBody>
            </p:sp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6350000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6205220" y="6205220"/>
                      </a:moveTo>
                      <a:lnTo>
                        <a:pt x="6350000" y="6205220"/>
                      </a:lnTo>
                      <a:lnTo>
                        <a:pt x="6350000" y="6350000"/>
                      </a:lnTo>
                      <a:lnTo>
                        <a:pt x="6205220" y="6350000"/>
                      </a:lnTo>
                      <a:lnTo>
                        <a:pt x="6205220" y="6205220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6205220"/>
                      </a:lnTo>
                      <a:lnTo>
                        <a:pt x="0" y="6205220"/>
                      </a:lnTo>
                      <a:lnTo>
                        <a:pt x="0" y="144780"/>
                      </a:lnTo>
                      <a:close/>
                      <a:moveTo>
                        <a:pt x="0" y="6205220"/>
                      </a:moveTo>
                      <a:lnTo>
                        <a:pt x="144780" y="6205220"/>
                      </a:lnTo>
                      <a:lnTo>
                        <a:pt x="144780" y="6350000"/>
                      </a:lnTo>
                      <a:lnTo>
                        <a:pt x="0" y="6350000"/>
                      </a:lnTo>
                      <a:lnTo>
                        <a:pt x="0" y="6205220"/>
                      </a:lnTo>
                      <a:close/>
                      <a:moveTo>
                        <a:pt x="6205220" y="144780"/>
                      </a:moveTo>
                      <a:lnTo>
                        <a:pt x="6350000" y="144780"/>
                      </a:lnTo>
                      <a:lnTo>
                        <a:pt x="6350000" y="6205220"/>
                      </a:lnTo>
                      <a:lnTo>
                        <a:pt x="6205220" y="6205220"/>
                      </a:lnTo>
                      <a:lnTo>
                        <a:pt x="6205220" y="144780"/>
                      </a:lnTo>
                      <a:close/>
                      <a:moveTo>
                        <a:pt x="144780" y="6205220"/>
                      </a:moveTo>
                      <a:lnTo>
                        <a:pt x="6205220" y="6205220"/>
                      </a:lnTo>
                      <a:lnTo>
                        <a:pt x="6205220" y="6350000"/>
                      </a:lnTo>
                      <a:lnTo>
                        <a:pt x="144780" y="6350000"/>
                      </a:lnTo>
                      <a:lnTo>
                        <a:pt x="144780" y="6205220"/>
                      </a:lnTo>
                      <a:close/>
                      <a:moveTo>
                        <a:pt x="6205220" y="0"/>
                      </a:moveTo>
                      <a:lnTo>
                        <a:pt x="6350000" y="0"/>
                      </a:lnTo>
                      <a:lnTo>
                        <a:pt x="6350000" y="144780"/>
                      </a:lnTo>
                      <a:lnTo>
                        <a:pt x="6205220" y="144780"/>
                      </a:lnTo>
                      <a:lnTo>
                        <a:pt x="6205220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6205220" y="0"/>
                      </a:lnTo>
                      <a:lnTo>
                        <a:pt x="6205220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4E4E50"/>
                </a:solidFill>
              </p:spPr>
            </p:sp>
          </p:grp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xmlns="" id="{DBC6D992-9026-47B1-A27D-332345072676}"/>
                  </a:ext>
                </a:extLst>
              </p:cNvPr>
              <p:cNvSpPr txBox="1"/>
              <p:nvPr/>
            </p:nvSpPr>
            <p:spPr>
              <a:xfrm>
                <a:off x="1467316" y="5015813"/>
                <a:ext cx="202113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000" dirty="0">
                    <a:solidFill>
                      <a:srgbClr val="00192E"/>
                    </a:solidFill>
                    <a:latin typeface="Arbutus Slab" panose="020B0604020202020204" charset="0"/>
                  </a:rPr>
                  <a:t>1360 dias</a:t>
                </a:r>
              </a:p>
            </p:txBody>
          </p:sp>
        </p:grpSp>
        <p:sp>
          <p:nvSpPr>
            <p:cNvPr id="59" name="TextBox 17">
              <a:extLst>
                <a:ext uri="{FF2B5EF4-FFF2-40B4-BE49-F238E27FC236}">
                  <a16:creationId xmlns:a16="http://schemas.microsoft.com/office/drawing/2014/main" xmlns="" id="{75ADD68C-18C6-4FCD-9D25-A9FF60FDC1E1}"/>
                </a:ext>
              </a:extLst>
            </p:cNvPr>
            <p:cNvSpPr txBox="1"/>
            <p:nvPr/>
          </p:nvSpPr>
          <p:spPr>
            <a:xfrm>
              <a:off x="15822" y="1509153"/>
              <a:ext cx="444657" cy="5202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A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P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R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E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S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E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N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T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A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Ç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Ã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192E"/>
                  </a:solidFill>
                  <a:latin typeface="Arbutus Slab"/>
                </a:rPr>
                <a:t>O</a:t>
              </a: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xmlns="" id="{E366BB0D-07E3-4912-BC44-9BBBBF0F6C05}"/>
                </a:ext>
              </a:extLst>
            </p:cNvPr>
            <p:cNvGrpSpPr/>
            <p:nvPr/>
          </p:nvGrpSpPr>
          <p:grpSpPr>
            <a:xfrm>
              <a:off x="5266468" y="3252184"/>
              <a:ext cx="2669772" cy="2258575"/>
              <a:chOff x="4558005" y="3252184"/>
              <a:chExt cx="2669772" cy="2258575"/>
            </a:xfrm>
          </p:grpSpPr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xmlns="" id="{573357B4-90AC-4E8A-9F7F-E1D81505B180}"/>
                  </a:ext>
                </a:extLst>
              </p:cNvPr>
              <p:cNvSpPr txBox="1"/>
              <p:nvPr/>
            </p:nvSpPr>
            <p:spPr>
              <a:xfrm>
                <a:off x="4974948" y="4956761"/>
                <a:ext cx="182602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000" dirty="0">
                    <a:solidFill>
                      <a:srgbClr val="00192E"/>
                    </a:solidFill>
                    <a:latin typeface="Arbutus Slab" panose="020B0604020202020204" charset="0"/>
                  </a:rPr>
                  <a:t>246 dias</a:t>
                </a:r>
              </a:p>
            </p:txBody>
          </p:sp>
          <p:grpSp>
            <p:nvGrpSpPr>
              <p:cNvPr id="61" name="Group 22">
                <a:extLst>
                  <a:ext uri="{FF2B5EF4-FFF2-40B4-BE49-F238E27FC236}">
                    <a16:creationId xmlns:a16="http://schemas.microsoft.com/office/drawing/2014/main" xmlns="" id="{6F7759F2-86C0-4BDD-9BE9-F184FD2580A9}"/>
                  </a:ext>
                </a:extLst>
              </p:cNvPr>
              <p:cNvGrpSpPr/>
              <p:nvPr/>
            </p:nvGrpSpPr>
            <p:grpSpPr>
              <a:xfrm>
                <a:off x="4558005" y="3252184"/>
                <a:ext cx="2669772" cy="1724234"/>
                <a:chOff x="0" y="0"/>
                <a:chExt cx="6350000" cy="6350000"/>
              </a:xfrm>
            </p:grpSpPr>
            <p:sp>
              <p:nvSpPr>
                <p:cNvPr id="62" name="Freeform 23">
                  <a:extLst>
                    <a:ext uri="{FF2B5EF4-FFF2-40B4-BE49-F238E27FC236}">
                      <a16:creationId xmlns:a16="http://schemas.microsoft.com/office/drawing/2014/main" xmlns="" id="{40BF53D0-1C40-4432-AB38-9E1EA829FE38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6205220" cy="620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220" h="6205220">
                      <a:moveTo>
                        <a:pt x="0" y="0"/>
                      </a:moveTo>
                      <a:lnTo>
                        <a:pt x="6205220" y="0"/>
                      </a:lnTo>
                      <a:lnTo>
                        <a:pt x="6205220" y="6205220"/>
                      </a:lnTo>
                      <a:lnTo>
                        <a:pt x="0" y="6205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AAA9"/>
                </a:solidFill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Emenda 41/2003</a:t>
                  </a:r>
                </a:p>
                <a:p>
                  <a:pPr algn="ctr">
                    <a:lnSpc>
                      <a:spcPts val="6719"/>
                    </a:lnSpc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Lula</a:t>
                  </a:r>
                </a:p>
              </p:txBody>
            </p:sp>
            <p:sp>
              <p:nvSpPr>
                <p:cNvPr id="63" name="Freeform 24">
                  <a:extLst>
                    <a:ext uri="{FF2B5EF4-FFF2-40B4-BE49-F238E27FC236}">
                      <a16:creationId xmlns:a16="http://schemas.microsoft.com/office/drawing/2014/main" xmlns="" id="{2E0A15FB-A78C-4AB2-9E25-EE26976BBF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6205220" y="6205220"/>
                      </a:moveTo>
                      <a:lnTo>
                        <a:pt x="6350000" y="6205220"/>
                      </a:lnTo>
                      <a:lnTo>
                        <a:pt x="6350000" y="6350000"/>
                      </a:lnTo>
                      <a:lnTo>
                        <a:pt x="6205220" y="6350000"/>
                      </a:lnTo>
                      <a:lnTo>
                        <a:pt x="6205220" y="6205220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6205220"/>
                      </a:lnTo>
                      <a:lnTo>
                        <a:pt x="0" y="6205220"/>
                      </a:lnTo>
                      <a:lnTo>
                        <a:pt x="0" y="144780"/>
                      </a:lnTo>
                      <a:close/>
                      <a:moveTo>
                        <a:pt x="0" y="6205220"/>
                      </a:moveTo>
                      <a:lnTo>
                        <a:pt x="144780" y="6205220"/>
                      </a:lnTo>
                      <a:lnTo>
                        <a:pt x="144780" y="6350000"/>
                      </a:lnTo>
                      <a:lnTo>
                        <a:pt x="0" y="6350000"/>
                      </a:lnTo>
                      <a:lnTo>
                        <a:pt x="0" y="6205220"/>
                      </a:lnTo>
                      <a:close/>
                      <a:moveTo>
                        <a:pt x="6205220" y="144780"/>
                      </a:moveTo>
                      <a:lnTo>
                        <a:pt x="6350000" y="144780"/>
                      </a:lnTo>
                      <a:lnTo>
                        <a:pt x="6350000" y="6205220"/>
                      </a:lnTo>
                      <a:lnTo>
                        <a:pt x="6205220" y="6205220"/>
                      </a:lnTo>
                      <a:lnTo>
                        <a:pt x="6205220" y="144780"/>
                      </a:lnTo>
                      <a:close/>
                      <a:moveTo>
                        <a:pt x="144780" y="6205220"/>
                      </a:moveTo>
                      <a:lnTo>
                        <a:pt x="6205220" y="6205220"/>
                      </a:lnTo>
                      <a:lnTo>
                        <a:pt x="6205220" y="6350000"/>
                      </a:lnTo>
                      <a:lnTo>
                        <a:pt x="144780" y="6350000"/>
                      </a:lnTo>
                      <a:lnTo>
                        <a:pt x="144780" y="6205220"/>
                      </a:lnTo>
                      <a:close/>
                      <a:moveTo>
                        <a:pt x="6205220" y="0"/>
                      </a:moveTo>
                      <a:lnTo>
                        <a:pt x="6350000" y="0"/>
                      </a:lnTo>
                      <a:lnTo>
                        <a:pt x="6350000" y="144780"/>
                      </a:lnTo>
                      <a:lnTo>
                        <a:pt x="6205220" y="144780"/>
                      </a:lnTo>
                      <a:lnTo>
                        <a:pt x="6205220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6205220" y="0"/>
                      </a:lnTo>
                      <a:lnTo>
                        <a:pt x="6205220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4E4E50"/>
                </a:solidFill>
              </p:spPr>
            </p:sp>
          </p:grpSp>
        </p:grp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xmlns="" id="{98B9F263-FD3F-4F57-B914-50222F4E8531}"/>
                </a:ext>
              </a:extLst>
            </p:cNvPr>
            <p:cNvGrpSpPr/>
            <p:nvPr/>
          </p:nvGrpSpPr>
          <p:grpSpPr>
            <a:xfrm>
              <a:off x="8804048" y="3267554"/>
              <a:ext cx="2669772" cy="2217544"/>
              <a:chOff x="8303028" y="3267554"/>
              <a:chExt cx="2669772" cy="2217544"/>
            </a:xfrm>
          </p:grpSpPr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xmlns="" id="{BB308E46-18E6-4445-9941-7A9472E9326D}"/>
                  </a:ext>
                </a:extLst>
              </p:cNvPr>
              <p:cNvSpPr txBox="1"/>
              <p:nvPr/>
            </p:nvSpPr>
            <p:spPr>
              <a:xfrm>
                <a:off x="8741276" y="4931100"/>
                <a:ext cx="179327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000" dirty="0">
                    <a:solidFill>
                      <a:srgbClr val="00192E"/>
                    </a:solidFill>
                    <a:latin typeface="Arbutus Slab" panose="020B0604020202020204" charset="0"/>
                  </a:rPr>
                  <a:t>638 dias</a:t>
                </a:r>
              </a:p>
            </p:txBody>
          </p:sp>
          <p:grpSp>
            <p:nvGrpSpPr>
              <p:cNvPr id="64" name="Group 22">
                <a:extLst>
                  <a:ext uri="{FF2B5EF4-FFF2-40B4-BE49-F238E27FC236}">
                    <a16:creationId xmlns:a16="http://schemas.microsoft.com/office/drawing/2014/main" xmlns="" id="{C8C3BC57-0C3D-4709-8E75-88B15BA0E4D7}"/>
                  </a:ext>
                </a:extLst>
              </p:cNvPr>
              <p:cNvGrpSpPr/>
              <p:nvPr/>
            </p:nvGrpSpPr>
            <p:grpSpPr>
              <a:xfrm>
                <a:off x="8303028" y="3267554"/>
                <a:ext cx="2669772" cy="1724234"/>
                <a:chOff x="0" y="0"/>
                <a:chExt cx="6350000" cy="6350000"/>
              </a:xfrm>
            </p:grpSpPr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xmlns="" id="{DC8B2CA0-00AB-4753-8D92-29FF69083667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6205220" cy="620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220" h="6205220">
                      <a:moveTo>
                        <a:pt x="0" y="0"/>
                      </a:moveTo>
                      <a:lnTo>
                        <a:pt x="6205220" y="0"/>
                      </a:lnTo>
                      <a:lnTo>
                        <a:pt x="6205220" y="6205220"/>
                      </a:lnTo>
                      <a:lnTo>
                        <a:pt x="0" y="6205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AAA9"/>
                </a:solidFill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Emenda 47/2005</a:t>
                  </a:r>
                </a:p>
                <a:p>
                  <a:pPr algn="ctr">
                    <a:lnSpc>
                      <a:spcPts val="6719"/>
                    </a:lnSpc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Lula</a:t>
                  </a: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xmlns="" id="{F7C168FE-394D-4FB0-84A2-1C603A86826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6205220" y="6205220"/>
                      </a:moveTo>
                      <a:lnTo>
                        <a:pt x="6350000" y="6205220"/>
                      </a:lnTo>
                      <a:lnTo>
                        <a:pt x="6350000" y="6350000"/>
                      </a:lnTo>
                      <a:lnTo>
                        <a:pt x="6205220" y="6350000"/>
                      </a:lnTo>
                      <a:lnTo>
                        <a:pt x="6205220" y="6205220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6205220"/>
                      </a:lnTo>
                      <a:lnTo>
                        <a:pt x="0" y="6205220"/>
                      </a:lnTo>
                      <a:lnTo>
                        <a:pt x="0" y="144780"/>
                      </a:lnTo>
                      <a:close/>
                      <a:moveTo>
                        <a:pt x="0" y="6205220"/>
                      </a:moveTo>
                      <a:lnTo>
                        <a:pt x="144780" y="6205220"/>
                      </a:lnTo>
                      <a:lnTo>
                        <a:pt x="144780" y="6350000"/>
                      </a:lnTo>
                      <a:lnTo>
                        <a:pt x="0" y="6350000"/>
                      </a:lnTo>
                      <a:lnTo>
                        <a:pt x="0" y="6205220"/>
                      </a:lnTo>
                      <a:close/>
                      <a:moveTo>
                        <a:pt x="6205220" y="144780"/>
                      </a:moveTo>
                      <a:lnTo>
                        <a:pt x="6350000" y="144780"/>
                      </a:lnTo>
                      <a:lnTo>
                        <a:pt x="6350000" y="6205220"/>
                      </a:lnTo>
                      <a:lnTo>
                        <a:pt x="6205220" y="6205220"/>
                      </a:lnTo>
                      <a:lnTo>
                        <a:pt x="6205220" y="144780"/>
                      </a:lnTo>
                      <a:close/>
                      <a:moveTo>
                        <a:pt x="144780" y="6205220"/>
                      </a:moveTo>
                      <a:lnTo>
                        <a:pt x="6205220" y="6205220"/>
                      </a:lnTo>
                      <a:lnTo>
                        <a:pt x="6205220" y="6350000"/>
                      </a:lnTo>
                      <a:lnTo>
                        <a:pt x="144780" y="6350000"/>
                      </a:lnTo>
                      <a:lnTo>
                        <a:pt x="144780" y="6205220"/>
                      </a:lnTo>
                      <a:close/>
                      <a:moveTo>
                        <a:pt x="6205220" y="0"/>
                      </a:moveTo>
                      <a:lnTo>
                        <a:pt x="6350000" y="0"/>
                      </a:lnTo>
                      <a:lnTo>
                        <a:pt x="6350000" y="144780"/>
                      </a:lnTo>
                      <a:lnTo>
                        <a:pt x="6205220" y="144780"/>
                      </a:lnTo>
                      <a:lnTo>
                        <a:pt x="6205220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6205220" y="0"/>
                      </a:lnTo>
                      <a:lnTo>
                        <a:pt x="6205220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4E4E50"/>
                </a:solidFill>
              </p:spPr>
            </p:sp>
          </p:grp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xmlns="" id="{5664BA39-2094-4726-A82D-D402C037F026}"/>
                </a:ext>
              </a:extLst>
            </p:cNvPr>
            <p:cNvGrpSpPr/>
            <p:nvPr/>
          </p:nvGrpSpPr>
          <p:grpSpPr>
            <a:xfrm>
              <a:off x="12341628" y="3267950"/>
              <a:ext cx="2669772" cy="2218054"/>
              <a:chOff x="11755740" y="3267950"/>
              <a:chExt cx="2669772" cy="2218054"/>
            </a:xfrm>
          </p:grpSpPr>
          <p:grpSp>
            <p:nvGrpSpPr>
              <p:cNvPr id="67" name="Group 22">
                <a:extLst>
                  <a:ext uri="{FF2B5EF4-FFF2-40B4-BE49-F238E27FC236}">
                    <a16:creationId xmlns:a16="http://schemas.microsoft.com/office/drawing/2014/main" xmlns="" id="{B194C10A-50EB-4711-85D4-0552CB0236CB}"/>
                  </a:ext>
                </a:extLst>
              </p:cNvPr>
              <p:cNvGrpSpPr/>
              <p:nvPr/>
            </p:nvGrpSpPr>
            <p:grpSpPr>
              <a:xfrm>
                <a:off x="11755740" y="3267950"/>
                <a:ext cx="2669772" cy="1724234"/>
                <a:chOff x="0" y="0"/>
                <a:chExt cx="6350000" cy="6350000"/>
              </a:xfrm>
            </p:grpSpPr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xmlns="" id="{0A01E7F4-2FA6-4BDC-BB9A-6235C6103B7E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6205220" cy="6205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220" h="6205220">
                      <a:moveTo>
                        <a:pt x="0" y="0"/>
                      </a:moveTo>
                      <a:lnTo>
                        <a:pt x="6205220" y="0"/>
                      </a:lnTo>
                      <a:lnTo>
                        <a:pt x="6205220" y="6205220"/>
                      </a:lnTo>
                      <a:lnTo>
                        <a:pt x="0" y="6205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AAA9"/>
                </a:solidFill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PEC 06/2019</a:t>
                  </a:r>
                </a:p>
                <a:p>
                  <a:pPr algn="ctr">
                    <a:lnSpc>
                      <a:spcPts val="6719"/>
                    </a:lnSpc>
                    <a:spcBef>
                      <a:spcPct val="0"/>
                    </a:spcBef>
                  </a:pPr>
                  <a:r>
                    <a:rPr lang="pt-BR" sz="3000" dirty="0">
                      <a:solidFill>
                        <a:srgbClr val="FFFFFF"/>
                      </a:solidFill>
                      <a:latin typeface="Arbutus Slab"/>
                    </a:rPr>
                    <a:t>Bolsonaro</a:t>
                  </a:r>
                </a:p>
              </p:txBody>
            </p:sp>
            <p:sp>
              <p:nvSpPr>
                <p:cNvPr id="69" name="Freeform 24">
                  <a:extLst>
                    <a:ext uri="{FF2B5EF4-FFF2-40B4-BE49-F238E27FC236}">
                      <a16:creationId xmlns:a16="http://schemas.microsoft.com/office/drawing/2014/main" xmlns="" id="{07B768A1-EE2A-4AA6-8524-C10D43CB63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0000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6205220" y="6205220"/>
                      </a:moveTo>
                      <a:lnTo>
                        <a:pt x="6350000" y="6205220"/>
                      </a:lnTo>
                      <a:lnTo>
                        <a:pt x="6350000" y="6350000"/>
                      </a:lnTo>
                      <a:lnTo>
                        <a:pt x="6205220" y="6350000"/>
                      </a:lnTo>
                      <a:lnTo>
                        <a:pt x="6205220" y="6205220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6205220"/>
                      </a:lnTo>
                      <a:lnTo>
                        <a:pt x="0" y="6205220"/>
                      </a:lnTo>
                      <a:lnTo>
                        <a:pt x="0" y="144780"/>
                      </a:lnTo>
                      <a:close/>
                      <a:moveTo>
                        <a:pt x="0" y="6205220"/>
                      </a:moveTo>
                      <a:lnTo>
                        <a:pt x="144780" y="6205220"/>
                      </a:lnTo>
                      <a:lnTo>
                        <a:pt x="144780" y="6350000"/>
                      </a:lnTo>
                      <a:lnTo>
                        <a:pt x="0" y="6350000"/>
                      </a:lnTo>
                      <a:lnTo>
                        <a:pt x="0" y="6205220"/>
                      </a:lnTo>
                      <a:close/>
                      <a:moveTo>
                        <a:pt x="6205220" y="144780"/>
                      </a:moveTo>
                      <a:lnTo>
                        <a:pt x="6350000" y="144780"/>
                      </a:lnTo>
                      <a:lnTo>
                        <a:pt x="6350000" y="6205220"/>
                      </a:lnTo>
                      <a:lnTo>
                        <a:pt x="6205220" y="6205220"/>
                      </a:lnTo>
                      <a:lnTo>
                        <a:pt x="6205220" y="144780"/>
                      </a:lnTo>
                      <a:close/>
                      <a:moveTo>
                        <a:pt x="144780" y="6205220"/>
                      </a:moveTo>
                      <a:lnTo>
                        <a:pt x="6205220" y="6205220"/>
                      </a:lnTo>
                      <a:lnTo>
                        <a:pt x="6205220" y="6350000"/>
                      </a:lnTo>
                      <a:lnTo>
                        <a:pt x="144780" y="6350000"/>
                      </a:lnTo>
                      <a:lnTo>
                        <a:pt x="144780" y="6205220"/>
                      </a:lnTo>
                      <a:close/>
                      <a:moveTo>
                        <a:pt x="6205220" y="0"/>
                      </a:moveTo>
                      <a:lnTo>
                        <a:pt x="6350000" y="0"/>
                      </a:lnTo>
                      <a:lnTo>
                        <a:pt x="6350000" y="144780"/>
                      </a:lnTo>
                      <a:lnTo>
                        <a:pt x="6205220" y="144780"/>
                      </a:lnTo>
                      <a:lnTo>
                        <a:pt x="6205220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6205220" y="0"/>
                      </a:lnTo>
                      <a:lnTo>
                        <a:pt x="6205220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4E4E50"/>
                </a:solidFill>
              </p:spPr>
            </p:sp>
          </p:grpSp>
          <p:sp>
            <p:nvSpPr>
              <p:cNvPr id="70" name="CaixaDeTexto 69">
                <a:extLst>
                  <a:ext uri="{FF2B5EF4-FFF2-40B4-BE49-F238E27FC236}">
                    <a16:creationId xmlns:a16="http://schemas.microsoft.com/office/drawing/2014/main" xmlns="" id="{55529645-B6BD-4369-BAB6-9790EE027775}"/>
                  </a:ext>
                </a:extLst>
              </p:cNvPr>
              <p:cNvSpPr txBox="1"/>
              <p:nvPr/>
            </p:nvSpPr>
            <p:spPr>
              <a:xfrm>
                <a:off x="12193989" y="4932006"/>
                <a:ext cx="179327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000" dirty="0">
                    <a:solidFill>
                      <a:srgbClr val="00192E"/>
                    </a:solidFill>
                    <a:latin typeface="Arbutus Slab" panose="020B0604020202020204" charset="0"/>
                  </a:rPr>
                  <a:t>161 dias</a:t>
                </a:r>
              </a:p>
            </p:txBody>
          </p:sp>
        </p:grpSp>
      </p:grpSp>
      <p:sp>
        <p:nvSpPr>
          <p:cNvPr id="41" name="Seta: Dobrada para Cima 40">
            <a:extLst>
              <a:ext uri="{FF2B5EF4-FFF2-40B4-BE49-F238E27FC236}">
                <a16:creationId xmlns:a16="http://schemas.microsoft.com/office/drawing/2014/main" xmlns="" id="{545007D0-6F82-4769-AE33-F3F4E1C1DB9D}"/>
              </a:ext>
            </a:extLst>
          </p:cNvPr>
          <p:cNvSpPr/>
          <p:nvPr/>
        </p:nvSpPr>
        <p:spPr>
          <a:xfrm rot="5400000" flipV="1">
            <a:off x="9482341" y="6292519"/>
            <a:ext cx="1676400" cy="2133600"/>
          </a:xfrm>
          <a:prstGeom prst="bentUpArrow">
            <a:avLst/>
          </a:prstGeom>
          <a:solidFill>
            <a:srgbClr val="00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3" name="Group 22">
            <a:extLst>
              <a:ext uri="{FF2B5EF4-FFF2-40B4-BE49-F238E27FC236}">
                <a16:creationId xmlns:a16="http://schemas.microsoft.com/office/drawing/2014/main" xmlns="" id="{A66A98EF-FA9E-4879-85A1-A5738CAC0B19}"/>
              </a:ext>
            </a:extLst>
          </p:cNvPr>
          <p:cNvGrpSpPr/>
          <p:nvPr/>
        </p:nvGrpSpPr>
        <p:grpSpPr>
          <a:xfrm>
            <a:off x="6570918" y="7249135"/>
            <a:ext cx="2669772" cy="992504"/>
            <a:chOff x="0" y="0"/>
            <a:chExt cx="6350000" cy="6350000"/>
          </a:xfrm>
        </p:grpSpPr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xmlns="" id="{4D0E441D-4DA9-41A0-ADA0-050C00006EDE}"/>
                </a:ext>
              </a:extLst>
            </p:cNvPr>
            <p:cNvSpPr/>
            <p:nvPr/>
          </p:nvSpPr>
          <p:spPr>
            <a:xfrm>
              <a:off x="72389" y="72389"/>
              <a:ext cx="6205220" cy="6205218"/>
            </a:xfrm>
            <a:custGeom>
              <a:avLst/>
              <a:gdLst/>
              <a:ahLst/>
              <a:cxnLst/>
              <a:rect l="l" t="t" r="r" b="b"/>
              <a:pathLst>
                <a:path w="6205220" h="6205220">
                  <a:moveTo>
                    <a:pt x="0" y="0"/>
                  </a:moveTo>
                  <a:lnTo>
                    <a:pt x="6205220" y="0"/>
                  </a:lnTo>
                  <a:lnTo>
                    <a:pt x="6205220" y="6205220"/>
                  </a:lnTo>
                  <a:lnTo>
                    <a:pt x="0" y="6205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/>
            <a:lstStyle/>
            <a:p>
              <a:pPr algn="ctr">
                <a:spcBef>
                  <a:spcPct val="0"/>
                </a:spcBef>
              </a:pPr>
              <a:r>
                <a:rPr lang="pt-BR" sz="3000" dirty="0">
                  <a:solidFill>
                    <a:srgbClr val="FFFFFF"/>
                  </a:solidFill>
                  <a:latin typeface="Arbutus Slab"/>
                </a:rPr>
                <a:t>PEC PARALELA</a:t>
              </a:r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xmlns="" id="{065DEE13-7CEE-46D5-9620-26F9674716D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205220" y="6205220"/>
                  </a:moveTo>
                  <a:lnTo>
                    <a:pt x="6350000" y="6205220"/>
                  </a:lnTo>
                  <a:lnTo>
                    <a:pt x="6350000" y="6350000"/>
                  </a:lnTo>
                  <a:lnTo>
                    <a:pt x="6205220" y="6350000"/>
                  </a:lnTo>
                  <a:lnTo>
                    <a:pt x="6205220" y="62052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05220"/>
                  </a:lnTo>
                  <a:lnTo>
                    <a:pt x="0" y="6205220"/>
                  </a:lnTo>
                  <a:lnTo>
                    <a:pt x="0" y="144780"/>
                  </a:lnTo>
                  <a:close/>
                  <a:moveTo>
                    <a:pt x="0" y="6205220"/>
                  </a:moveTo>
                  <a:lnTo>
                    <a:pt x="144780" y="6205220"/>
                  </a:lnTo>
                  <a:lnTo>
                    <a:pt x="144780" y="6350000"/>
                  </a:lnTo>
                  <a:lnTo>
                    <a:pt x="0" y="6350000"/>
                  </a:lnTo>
                  <a:lnTo>
                    <a:pt x="0" y="6205220"/>
                  </a:lnTo>
                  <a:close/>
                  <a:moveTo>
                    <a:pt x="6205220" y="144780"/>
                  </a:moveTo>
                  <a:lnTo>
                    <a:pt x="6350000" y="144780"/>
                  </a:lnTo>
                  <a:lnTo>
                    <a:pt x="6350000" y="6205220"/>
                  </a:lnTo>
                  <a:lnTo>
                    <a:pt x="6205220" y="6205220"/>
                  </a:lnTo>
                  <a:lnTo>
                    <a:pt x="6205220" y="144780"/>
                  </a:lnTo>
                  <a:close/>
                  <a:moveTo>
                    <a:pt x="144780" y="6205220"/>
                  </a:moveTo>
                  <a:lnTo>
                    <a:pt x="6205220" y="6205220"/>
                  </a:lnTo>
                  <a:lnTo>
                    <a:pt x="6205220" y="6350000"/>
                  </a:lnTo>
                  <a:lnTo>
                    <a:pt x="144780" y="6350000"/>
                  </a:lnTo>
                  <a:lnTo>
                    <a:pt x="144780" y="6205220"/>
                  </a:lnTo>
                  <a:close/>
                  <a:moveTo>
                    <a:pt x="6205220" y="0"/>
                  </a:moveTo>
                  <a:lnTo>
                    <a:pt x="6350000" y="0"/>
                  </a:lnTo>
                  <a:lnTo>
                    <a:pt x="6350000" y="144780"/>
                  </a:lnTo>
                  <a:lnTo>
                    <a:pt x="6205220" y="144780"/>
                  </a:lnTo>
                  <a:lnTo>
                    <a:pt x="620522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05220" y="0"/>
                  </a:lnTo>
                  <a:lnTo>
                    <a:pt x="620522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E4E50"/>
            </a:solidFill>
          </p:spPr>
        </p:sp>
      </p:grpSp>
    </p:spTree>
    <p:extLst>
      <p:ext uri="{BB962C8B-B14F-4D97-AF65-F5344CB8AC3E}">
        <p14:creationId xmlns:p14="http://schemas.microsoft.com/office/powerpoint/2010/main" val="2659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4808" y="297180"/>
            <a:ext cx="15578384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192E"/>
                </a:solidFill>
                <a:latin typeface="Arbutus Slab"/>
              </a:rPr>
              <a:t>RESSALVADAS AS MANOBRAS REGIMENTAIS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352279" y="9765742"/>
            <a:ext cx="2864530" cy="497107"/>
            <a:chOff x="0" y="0"/>
            <a:chExt cx="3819374" cy="6628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682276" cy="66281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636142" y="34544"/>
              <a:ext cx="183232" cy="29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192E"/>
                  </a:solidFill>
                  <a:latin typeface="Lato"/>
                </a:rPr>
                <a:t>®</a:t>
              </a: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514600" y="1333500"/>
            <a:ext cx="13258800" cy="7620000"/>
            <a:chOff x="2514600" y="1333499"/>
            <a:chExt cx="13258800" cy="7620000"/>
          </a:xfrm>
        </p:grpSpPr>
        <p:pic>
          <p:nvPicPr>
            <p:cNvPr id="1026" name="Picture 2" descr="Resultado de imagem para davi alcolumbre jo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14500"/>
              <a:ext cx="12192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9"/>
            <p:cNvSpPr/>
            <p:nvPr/>
          </p:nvSpPr>
          <p:spPr>
            <a:xfrm rot="16200000">
              <a:off x="5334000" y="-1485901"/>
              <a:ext cx="7620000" cy="13258800"/>
            </a:xfrm>
            <a:custGeom>
              <a:avLst/>
              <a:gdLst/>
              <a:ahLst/>
              <a:cxnLst/>
              <a:rect l="l" t="t" r="r" b="b"/>
              <a:pathLst>
                <a:path w="4037431" h="6896011">
                  <a:moveTo>
                    <a:pt x="133350" y="838200"/>
                  </a:moveTo>
                  <a:lnTo>
                    <a:pt x="133350" y="300990"/>
                  </a:lnTo>
                  <a:lnTo>
                    <a:pt x="146050" y="300990"/>
                  </a:lnTo>
                  <a:lnTo>
                    <a:pt x="146050" y="6602641"/>
                  </a:lnTo>
                  <a:lnTo>
                    <a:pt x="133350" y="6602641"/>
                  </a:lnTo>
                  <a:lnTo>
                    <a:pt x="133350" y="838200"/>
                  </a:lnTo>
                  <a:close/>
                  <a:moveTo>
                    <a:pt x="304800" y="137160"/>
                  </a:moveTo>
                  <a:lnTo>
                    <a:pt x="3735170" y="137160"/>
                  </a:lnTo>
                  <a:lnTo>
                    <a:pt x="3735170" y="124460"/>
                  </a:lnTo>
                  <a:lnTo>
                    <a:pt x="304800" y="124460"/>
                  </a:lnTo>
                  <a:lnTo>
                    <a:pt x="304800" y="137160"/>
                  </a:lnTo>
                  <a:close/>
                  <a:moveTo>
                    <a:pt x="25400" y="6216561"/>
                  </a:moveTo>
                  <a:lnTo>
                    <a:pt x="0" y="6216561"/>
                  </a:lnTo>
                  <a:lnTo>
                    <a:pt x="0" y="6896011"/>
                  </a:lnTo>
                  <a:lnTo>
                    <a:pt x="679450" y="6896011"/>
                  </a:lnTo>
                  <a:lnTo>
                    <a:pt x="679450" y="6870611"/>
                  </a:lnTo>
                  <a:lnTo>
                    <a:pt x="25400" y="6870611"/>
                  </a:lnTo>
                  <a:lnTo>
                    <a:pt x="25400" y="6216561"/>
                  </a:lnTo>
                  <a:close/>
                  <a:moveTo>
                    <a:pt x="25400" y="25400"/>
                  </a:moveTo>
                  <a:lnTo>
                    <a:pt x="679450" y="25400"/>
                  </a:lnTo>
                  <a:lnTo>
                    <a:pt x="679450" y="0"/>
                  </a:lnTo>
                  <a:lnTo>
                    <a:pt x="0" y="0"/>
                  </a:lnTo>
                  <a:lnTo>
                    <a:pt x="0" y="679450"/>
                  </a:lnTo>
                  <a:lnTo>
                    <a:pt x="25400" y="679450"/>
                  </a:lnTo>
                  <a:lnTo>
                    <a:pt x="25400" y="25400"/>
                  </a:lnTo>
                  <a:close/>
                  <a:moveTo>
                    <a:pt x="3905350" y="838200"/>
                  </a:moveTo>
                  <a:lnTo>
                    <a:pt x="3905350" y="295910"/>
                  </a:lnTo>
                  <a:lnTo>
                    <a:pt x="3892650" y="295910"/>
                  </a:lnTo>
                  <a:lnTo>
                    <a:pt x="3892650" y="6602640"/>
                  </a:lnTo>
                  <a:lnTo>
                    <a:pt x="3905350" y="6602640"/>
                  </a:lnTo>
                  <a:lnTo>
                    <a:pt x="3905350" y="838200"/>
                  </a:lnTo>
                  <a:close/>
                  <a:moveTo>
                    <a:pt x="3733900" y="6758851"/>
                  </a:moveTo>
                  <a:lnTo>
                    <a:pt x="299720" y="6758851"/>
                  </a:lnTo>
                  <a:lnTo>
                    <a:pt x="299720" y="6771551"/>
                  </a:lnTo>
                  <a:lnTo>
                    <a:pt x="3733901" y="6771551"/>
                  </a:lnTo>
                  <a:lnTo>
                    <a:pt x="3733901" y="6758851"/>
                  </a:lnTo>
                  <a:close/>
                  <a:moveTo>
                    <a:pt x="3357981" y="0"/>
                  </a:moveTo>
                  <a:lnTo>
                    <a:pt x="3357981" y="25400"/>
                  </a:lnTo>
                  <a:lnTo>
                    <a:pt x="4012031" y="25400"/>
                  </a:lnTo>
                  <a:lnTo>
                    <a:pt x="4012031" y="679450"/>
                  </a:lnTo>
                  <a:lnTo>
                    <a:pt x="4037431" y="679450"/>
                  </a:lnTo>
                  <a:lnTo>
                    <a:pt x="4037431" y="0"/>
                  </a:lnTo>
                  <a:lnTo>
                    <a:pt x="3357981" y="0"/>
                  </a:lnTo>
                  <a:close/>
                  <a:moveTo>
                    <a:pt x="4012031" y="6870611"/>
                  </a:moveTo>
                  <a:lnTo>
                    <a:pt x="3357981" y="6870611"/>
                  </a:lnTo>
                  <a:lnTo>
                    <a:pt x="3357981" y="6896011"/>
                  </a:lnTo>
                  <a:lnTo>
                    <a:pt x="4037431" y="6896011"/>
                  </a:lnTo>
                  <a:lnTo>
                    <a:pt x="4037431" y="6216561"/>
                  </a:lnTo>
                  <a:lnTo>
                    <a:pt x="4012031" y="6216561"/>
                  </a:lnTo>
                  <a:lnTo>
                    <a:pt x="4012031" y="6870611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406</Words>
  <Application>Microsoft Office PowerPoint</Application>
  <PresentationFormat>Personalizar</PresentationFormat>
  <Paragraphs>160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Arbutus Slab</vt:lpstr>
      <vt:lpstr>Belleza</vt:lpstr>
      <vt:lpstr>Lato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da Previdência Projeções para a tramitação no Senado Federal</dc:title>
  <dc:creator>Jorge Ramos Mizael</dc:creator>
  <cp:lastModifiedBy>Metapolítica 2</cp:lastModifiedBy>
  <cp:revision>21</cp:revision>
  <dcterms:created xsi:type="dcterms:W3CDTF">2006-08-16T00:00:00Z</dcterms:created>
  <dcterms:modified xsi:type="dcterms:W3CDTF">2019-07-30T11:36:30Z</dcterms:modified>
  <dc:identifier>DADgxEwcDOY</dc:identifier>
</cp:coreProperties>
</file>