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2"/>
  </p:notesMasterIdLst>
  <p:sldIdLst>
    <p:sldId id="401" r:id="rId2"/>
    <p:sldId id="405" r:id="rId3"/>
    <p:sldId id="402" r:id="rId4"/>
    <p:sldId id="406" r:id="rId5"/>
    <p:sldId id="407" r:id="rId6"/>
    <p:sldId id="408" r:id="rId7"/>
    <p:sldId id="409" r:id="rId8"/>
    <p:sldId id="410" r:id="rId9"/>
    <p:sldId id="411" r:id="rId10"/>
    <p:sldId id="41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6EB41C0-0299-764F-8744-FF22D513DEFA}">
          <p14:sldIdLst>
            <p14:sldId id="401"/>
            <p14:sldId id="405"/>
            <p14:sldId id="402"/>
            <p14:sldId id="406"/>
            <p14:sldId id="407"/>
            <p14:sldId id="408"/>
            <p14:sldId id="409"/>
            <p14:sldId id="410"/>
            <p14:sldId id="411"/>
            <p14:sldId id="412"/>
          </p14:sldIdLst>
        </p14:section>
      </p14:sectionLst>
    </p:ext>
    <p:ext uri="{EFAFB233-063F-42B5-8137-9DF3F51BA10A}">
      <p15:sldGuideLst xmlns:p15="http://schemas.microsoft.com/office/powerpoint/2012/main">
        <p15:guide id="36" userDrawn="1">
          <p15:clr>
            <a:srgbClr val="A4A3A4"/>
          </p15:clr>
        </p15:guide>
        <p15:guide id="37" orient="horz" pos="232" userDrawn="1">
          <p15:clr>
            <a:srgbClr val="A4A3A4"/>
          </p15:clr>
        </p15:guide>
        <p15:guide id="38" pos="3840" userDrawn="1">
          <p15:clr>
            <a:srgbClr val="A4A3A4"/>
          </p15:clr>
        </p15:guide>
        <p15:guide id="39" pos="5995" userDrawn="1">
          <p15:clr>
            <a:srgbClr val="A4A3A4"/>
          </p15:clr>
        </p15:guide>
        <p15:guide id="41" orient="horz" pos="1706" userDrawn="1">
          <p15:clr>
            <a:srgbClr val="A4A3A4"/>
          </p15:clr>
        </p15:guide>
        <p15:guide id="42" orient="horz" pos="3974" userDrawn="1">
          <p15:clr>
            <a:srgbClr val="A4A3A4"/>
          </p15:clr>
        </p15:guide>
        <p15:guide id="43" orient="horz" pos="346" userDrawn="1">
          <p15:clr>
            <a:srgbClr val="A4A3A4"/>
          </p15:clr>
        </p15:guide>
        <p15:guide id="44" pos="347" userDrawn="1">
          <p15:clr>
            <a:srgbClr val="A4A3A4"/>
          </p15:clr>
        </p15:guide>
        <p15:guide id="45" orient="horz" pos="4315" userDrawn="1">
          <p15:clr>
            <a:srgbClr val="A4A3A4"/>
          </p15:clr>
        </p15:guide>
        <p15:guide id="46" pos="7333" userDrawn="1">
          <p15:clr>
            <a:srgbClr val="A4A3A4"/>
          </p15:clr>
        </p15:guide>
        <p15:guide id="47" pos="1685" userDrawn="1">
          <p15:clr>
            <a:srgbClr val="A4A3A4"/>
          </p15:clr>
        </p15:guide>
        <p15:guide id="48" orient="horz" pos="2092" userDrawn="1">
          <p15:clr>
            <a:srgbClr val="A4A3A4"/>
          </p15:clr>
        </p15:guide>
        <p15:guide id="50" pos="5858" userDrawn="1">
          <p15:clr>
            <a:srgbClr val="A4A3A4"/>
          </p15:clr>
        </p15:guide>
        <p15:guide id="51" pos="7680" userDrawn="1">
          <p15:clr>
            <a:srgbClr val="A4A3A4"/>
          </p15:clr>
        </p15:guide>
        <p15:guide id="52" pos="1822" userDrawn="1">
          <p15:clr>
            <a:srgbClr val="A4A3A4"/>
          </p15:clr>
        </p15:guide>
        <p15:guide id="53" orient="horz" pos="1026" userDrawn="1">
          <p15:clr>
            <a:srgbClr val="A4A3A4"/>
          </p15:clr>
        </p15:guide>
        <p15:guide id="54" orient="horz" userDrawn="1">
          <p15:clr>
            <a:srgbClr val="A4A3A4"/>
          </p15:clr>
        </p15:guide>
        <p15:guide id="55" orient="horz" pos="1321" userDrawn="1">
          <p15:clr>
            <a:srgbClr val="A4A3A4"/>
          </p15:clr>
        </p15:guide>
        <p15:guide id="56" orient="horz" pos="2591" userDrawn="1">
          <p15:clr>
            <a:srgbClr val="A4A3A4"/>
          </p15:clr>
        </p15:guide>
        <p15:guide id="57" pos="1300" userDrawn="1">
          <p15:clr>
            <a:srgbClr val="A4A3A4"/>
          </p15:clr>
        </p15:guide>
        <p15:guide id="58" pos="2207" userDrawn="1">
          <p15:clr>
            <a:srgbClr val="A4A3A4"/>
          </p15:clr>
        </p15:guide>
        <p15:guide id="59" pos="63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787B"/>
    <a:srgbClr val="EEA342"/>
    <a:srgbClr val="4D4D4D"/>
    <a:srgbClr val="D08A29"/>
    <a:srgbClr val="979797"/>
    <a:srgbClr val="1A647A"/>
    <a:srgbClr val="00FA00"/>
    <a:srgbClr val="8B8B8B"/>
    <a:srgbClr val="9F9F9F"/>
    <a:srgbClr val="AFB2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75" autoAdjust="0"/>
    <p:restoredTop sz="93158" autoAdjust="0"/>
  </p:normalViewPr>
  <p:slideViewPr>
    <p:cSldViewPr snapToGrid="0">
      <p:cViewPr varScale="1">
        <p:scale>
          <a:sx n="65" d="100"/>
          <a:sy n="65" d="100"/>
        </p:scale>
        <p:origin x="48" y="186"/>
      </p:cViewPr>
      <p:guideLst>
        <p:guide/>
        <p:guide orient="horz" pos="232"/>
        <p:guide pos="3840"/>
        <p:guide pos="5995"/>
        <p:guide orient="horz" pos="1706"/>
        <p:guide orient="horz" pos="3974"/>
        <p:guide orient="horz" pos="346"/>
        <p:guide pos="347"/>
        <p:guide orient="horz" pos="4315"/>
        <p:guide pos="7333"/>
        <p:guide pos="1685"/>
        <p:guide orient="horz" pos="2092"/>
        <p:guide pos="5858"/>
        <p:guide pos="7680"/>
        <p:guide pos="1822"/>
        <p:guide orient="horz" pos="1026"/>
        <p:guide orient="horz"/>
        <p:guide orient="horz" pos="1321"/>
        <p:guide orient="horz" pos="2591"/>
        <p:guide pos="1300"/>
        <p:guide pos="2207"/>
        <p:guide pos="63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9004CB-1D76-44DA-99E4-F00FDCCE61FB}" type="datetimeFigureOut">
              <a:rPr lang="pt-BR" smtClean="0"/>
              <a:t>30/07/2019</a:t>
            </a:fld>
            <a:endParaRPr lang="pt-B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641F86-2A27-4411-B552-6BE7F12C15EF}" type="slidenum">
              <a:rPr lang="pt-BR" smtClean="0"/>
              <a:t>‹nº›</a:t>
            </a:fld>
            <a:endParaRPr lang="pt-BR"/>
          </a:p>
        </p:txBody>
      </p:sp>
    </p:spTree>
    <p:extLst>
      <p:ext uri="{BB962C8B-B14F-4D97-AF65-F5344CB8AC3E}">
        <p14:creationId xmlns:p14="http://schemas.microsoft.com/office/powerpoint/2010/main" val="1779301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fld id="{25641F86-2A27-4411-B552-6BE7F12C15EF}" type="slidenum">
              <a:rPr lang="pt-BR" smtClean="0"/>
              <a:t>1</a:t>
            </a:fld>
            <a:endParaRPr lang="pt-BR" dirty="0"/>
          </a:p>
        </p:txBody>
      </p:sp>
    </p:spTree>
    <p:extLst>
      <p:ext uri="{BB962C8B-B14F-4D97-AF65-F5344CB8AC3E}">
        <p14:creationId xmlns:p14="http://schemas.microsoft.com/office/powerpoint/2010/main" val="17035883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fld id="{25641F86-2A27-4411-B552-6BE7F12C15EF}" type="slidenum">
              <a:rPr lang="pt-BR" smtClean="0"/>
              <a:t>10</a:t>
            </a:fld>
            <a:endParaRPr lang="pt-BR" dirty="0"/>
          </a:p>
        </p:txBody>
      </p:sp>
    </p:spTree>
    <p:extLst>
      <p:ext uri="{BB962C8B-B14F-4D97-AF65-F5344CB8AC3E}">
        <p14:creationId xmlns:p14="http://schemas.microsoft.com/office/powerpoint/2010/main" val="3506707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fld id="{25641F86-2A27-4411-B552-6BE7F12C15EF}" type="slidenum">
              <a:rPr lang="pt-BR" smtClean="0"/>
              <a:t>2</a:t>
            </a:fld>
            <a:endParaRPr lang="pt-BR" dirty="0"/>
          </a:p>
        </p:txBody>
      </p:sp>
    </p:spTree>
    <p:extLst>
      <p:ext uri="{BB962C8B-B14F-4D97-AF65-F5344CB8AC3E}">
        <p14:creationId xmlns:p14="http://schemas.microsoft.com/office/powerpoint/2010/main" val="1703588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fld id="{25641F86-2A27-4411-B552-6BE7F12C15EF}" type="slidenum">
              <a:rPr lang="pt-BR" smtClean="0"/>
              <a:t>3</a:t>
            </a:fld>
            <a:endParaRPr lang="pt-BR" dirty="0"/>
          </a:p>
        </p:txBody>
      </p:sp>
    </p:spTree>
    <p:extLst>
      <p:ext uri="{BB962C8B-B14F-4D97-AF65-F5344CB8AC3E}">
        <p14:creationId xmlns:p14="http://schemas.microsoft.com/office/powerpoint/2010/main" val="483080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fld id="{25641F86-2A27-4411-B552-6BE7F12C15EF}" type="slidenum">
              <a:rPr lang="pt-BR" smtClean="0"/>
              <a:t>4</a:t>
            </a:fld>
            <a:endParaRPr lang="pt-BR" dirty="0"/>
          </a:p>
        </p:txBody>
      </p:sp>
    </p:spTree>
    <p:extLst>
      <p:ext uri="{BB962C8B-B14F-4D97-AF65-F5344CB8AC3E}">
        <p14:creationId xmlns:p14="http://schemas.microsoft.com/office/powerpoint/2010/main" val="483080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fld id="{25641F86-2A27-4411-B552-6BE7F12C15EF}" type="slidenum">
              <a:rPr lang="pt-BR" smtClean="0"/>
              <a:t>5</a:t>
            </a:fld>
            <a:endParaRPr lang="pt-BR" dirty="0"/>
          </a:p>
        </p:txBody>
      </p:sp>
    </p:spTree>
    <p:extLst>
      <p:ext uri="{BB962C8B-B14F-4D97-AF65-F5344CB8AC3E}">
        <p14:creationId xmlns:p14="http://schemas.microsoft.com/office/powerpoint/2010/main" val="483080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fld id="{25641F86-2A27-4411-B552-6BE7F12C15EF}" type="slidenum">
              <a:rPr lang="pt-BR" smtClean="0"/>
              <a:t>6</a:t>
            </a:fld>
            <a:endParaRPr lang="pt-BR" dirty="0"/>
          </a:p>
        </p:txBody>
      </p:sp>
    </p:spTree>
    <p:extLst>
      <p:ext uri="{BB962C8B-B14F-4D97-AF65-F5344CB8AC3E}">
        <p14:creationId xmlns:p14="http://schemas.microsoft.com/office/powerpoint/2010/main" val="483080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fld id="{25641F86-2A27-4411-B552-6BE7F12C15EF}" type="slidenum">
              <a:rPr lang="pt-BR" smtClean="0"/>
              <a:t>7</a:t>
            </a:fld>
            <a:endParaRPr lang="pt-BR" dirty="0"/>
          </a:p>
        </p:txBody>
      </p:sp>
    </p:spTree>
    <p:extLst>
      <p:ext uri="{BB962C8B-B14F-4D97-AF65-F5344CB8AC3E}">
        <p14:creationId xmlns:p14="http://schemas.microsoft.com/office/powerpoint/2010/main" val="483080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fld id="{25641F86-2A27-4411-B552-6BE7F12C15EF}" type="slidenum">
              <a:rPr lang="pt-BR" smtClean="0"/>
              <a:t>8</a:t>
            </a:fld>
            <a:endParaRPr lang="pt-BR" dirty="0"/>
          </a:p>
        </p:txBody>
      </p:sp>
    </p:spTree>
    <p:extLst>
      <p:ext uri="{BB962C8B-B14F-4D97-AF65-F5344CB8AC3E}">
        <p14:creationId xmlns:p14="http://schemas.microsoft.com/office/powerpoint/2010/main" val="483080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fld id="{25641F86-2A27-4411-B552-6BE7F12C15EF}" type="slidenum">
              <a:rPr lang="pt-BR" smtClean="0"/>
              <a:t>9</a:t>
            </a:fld>
            <a:endParaRPr lang="pt-BR" dirty="0"/>
          </a:p>
        </p:txBody>
      </p:sp>
    </p:spTree>
    <p:extLst>
      <p:ext uri="{BB962C8B-B14F-4D97-AF65-F5344CB8AC3E}">
        <p14:creationId xmlns:p14="http://schemas.microsoft.com/office/powerpoint/2010/main" val="1325234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6FB37-8FF9-41BF-84C9-D9FBA1328C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pt-BR"/>
          </a:p>
        </p:txBody>
      </p:sp>
      <p:sp>
        <p:nvSpPr>
          <p:cNvPr id="3" name="Subtitle 2">
            <a:extLst>
              <a:ext uri="{FF2B5EF4-FFF2-40B4-BE49-F238E27FC236}">
                <a16:creationId xmlns:a16="http://schemas.microsoft.com/office/drawing/2014/main" id="{FD62F67D-EF19-43B2-BC63-49F5ED817A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pt-BR"/>
          </a:p>
        </p:txBody>
      </p:sp>
      <p:sp>
        <p:nvSpPr>
          <p:cNvPr id="4" name="Date Placeholder 3">
            <a:extLst>
              <a:ext uri="{FF2B5EF4-FFF2-40B4-BE49-F238E27FC236}">
                <a16:creationId xmlns:a16="http://schemas.microsoft.com/office/drawing/2014/main" id="{C6CCF559-5A33-495C-9265-DE9FF86BAD70}"/>
              </a:ext>
            </a:extLst>
          </p:cNvPr>
          <p:cNvSpPr>
            <a:spLocks noGrp="1"/>
          </p:cNvSpPr>
          <p:nvPr>
            <p:ph type="dt" sz="half" idx="10"/>
          </p:nvPr>
        </p:nvSpPr>
        <p:spPr/>
        <p:txBody>
          <a:bodyPr/>
          <a:lstStyle/>
          <a:p>
            <a:fld id="{42D3C4BF-34DE-4F2E-8EEC-F7B3658DD818}" type="datetime1">
              <a:rPr lang="pt-BR" smtClean="0"/>
              <a:t>30/07/2019</a:t>
            </a:fld>
            <a:endParaRPr lang="pt-BR"/>
          </a:p>
        </p:txBody>
      </p:sp>
      <p:sp>
        <p:nvSpPr>
          <p:cNvPr id="5" name="Footer Placeholder 4">
            <a:extLst>
              <a:ext uri="{FF2B5EF4-FFF2-40B4-BE49-F238E27FC236}">
                <a16:creationId xmlns:a16="http://schemas.microsoft.com/office/drawing/2014/main" id="{CF3EA057-B412-4F78-AF7D-4597621F9C06}"/>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833371C7-0E85-426D-AE92-83B09BB93CE1}"/>
              </a:ext>
            </a:extLst>
          </p:cNvPr>
          <p:cNvSpPr>
            <a:spLocks noGrp="1"/>
          </p:cNvSpPr>
          <p:nvPr>
            <p:ph type="sldNum" sz="quarter" idx="12"/>
          </p:nvPr>
        </p:nvSpPr>
        <p:spPr/>
        <p:txBody>
          <a:bodyPr/>
          <a:lstStyle/>
          <a:p>
            <a:fld id="{E6C35BE4-8E95-4E42-989A-C79A4DDE9950}" type="slidenum">
              <a:rPr lang="pt-BR" smtClean="0"/>
              <a:t>‹nº›</a:t>
            </a:fld>
            <a:endParaRPr lang="pt-BR"/>
          </a:p>
        </p:txBody>
      </p:sp>
    </p:spTree>
    <p:extLst>
      <p:ext uri="{BB962C8B-B14F-4D97-AF65-F5344CB8AC3E}">
        <p14:creationId xmlns:p14="http://schemas.microsoft.com/office/powerpoint/2010/main" val="411444518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C054C-67F0-4AC2-B971-8E0ABFF89537}"/>
              </a:ext>
            </a:extLst>
          </p:cNvPr>
          <p:cNvSpPr>
            <a:spLocks noGrp="1"/>
          </p:cNvSpPr>
          <p:nvPr>
            <p:ph type="title"/>
          </p:nvPr>
        </p:nvSpPr>
        <p:spPr/>
        <p:txBody>
          <a:bodyPr/>
          <a:lstStyle/>
          <a:p>
            <a:r>
              <a:rPr lang="en-US"/>
              <a:t>Click to edit Master title style</a:t>
            </a:r>
            <a:endParaRPr lang="pt-BR"/>
          </a:p>
        </p:txBody>
      </p:sp>
      <p:sp>
        <p:nvSpPr>
          <p:cNvPr id="3" name="Vertical Text Placeholder 2">
            <a:extLst>
              <a:ext uri="{FF2B5EF4-FFF2-40B4-BE49-F238E27FC236}">
                <a16:creationId xmlns:a16="http://schemas.microsoft.com/office/drawing/2014/main" id="{8D82FE98-85AE-4B1A-A99D-8925EC01B81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a16="http://schemas.microsoft.com/office/drawing/2014/main" id="{3CD5E182-108E-4BB5-A665-40CCB7AB1758}"/>
              </a:ext>
            </a:extLst>
          </p:cNvPr>
          <p:cNvSpPr>
            <a:spLocks noGrp="1"/>
          </p:cNvSpPr>
          <p:nvPr>
            <p:ph type="dt" sz="half" idx="10"/>
          </p:nvPr>
        </p:nvSpPr>
        <p:spPr/>
        <p:txBody>
          <a:bodyPr/>
          <a:lstStyle/>
          <a:p>
            <a:fld id="{29928452-A072-42FD-9D68-843F65981B27}" type="datetime1">
              <a:rPr lang="pt-BR" smtClean="0"/>
              <a:t>30/07/2019</a:t>
            </a:fld>
            <a:endParaRPr lang="pt-BR"/>
          </a:p>
        </p:txBody>
      </p:sp>
      <p:sp>
        <p:nvSpPr>
          <p:cNvPr id="5" name="Footer Placeholder 4">
            <a:extLst>
              <a:ext uri="{FF2B5EF4-FFF2-40B4-BE49-F238E27FC236}">
                <a16:creationId xmlns:a16="http://schemas.microsoft.com/office/drawing/2014/main" id="{6B645433-0A50-46E8-BE81-68ED626450BE}"/>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8FA9BF75-AF64-49FD-9C3A-575CEDE13E86}"/>
              </a:ext>
            </a:extLst>
          </p:cNvPr>
          <p:cNvSpPr>
            <a:spLocks noGrp="1"/>
          </p:cNvSpPr>
          <p:nvPr>
            <p:ph type="sldNum" sz="quarter" idx="12"/>
          </p:nvPr>
        </p:nvSpPr>
        <p:spPr/>
        <p:txBody>
          <a:bodyPr/>
          <a:lstStyle/>
          <a:p>
            <a:fld id="{E6C35BE4-8E95-4E42-989A-C79A4DDE9950}" type="slidenum">
              <a:rPr lang="pt-BR" smtClean="0"/>
              <a:t>‹nº›</a:t>
            </a:fld>
            <a:endParaRPr lang="pt-BR"/>
          </a:p>
        </p:txBody>
      </p:sp>
    </p:spTree>
    <p:extLst>
      <p:ext uri="{BB962C8B-B14F-4D97-AF65-F5344CB8AC3E}">
        <p14:creationId xmlns:p14="http://schemas.microsoft.com/office/powerpoint/2010/main" val="198847833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5DCF63-1EA1-4C09-9C60-FF40BA4CEB4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pt-BR"/>
          </a:p>
        </p:txBody>
      </p:sp>
      <p:sp>
        <p:nvSpPr>
          <p:cNvPr id="3" name="Vertical Text Placeholder 2">
            <a:extLst>
              <a:ext uri="{FF2B5EF4-FFF2-40B4-BE49-F238E27FC236}">
                <a16:creationId xmlns:a16="http://schemas.microsoft.com/office/drawing/2014/main" id="{16B2C06B-4C1C-459A-9E78-F264E4EFE3E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a16="http://schemas.microsoft.com/office/drawing/2014/main" id="{4C131D8D-21A4-4B60-B4CF-F8EC186E2726}"/>
              </a:ext>
            </a:extLst>
          </p:cNvPr>
          <p:cNvSpPr>
            <a:spLocks noGrp="1"/>
          </p:cNvSpPr>
          <p:nvPr>
            <p:ph type="dt" sz="half" idx="10"/>
          </p:nvPr>
        </p:nvSpPr>
        <p:spPr/>
        <p:txBody>
          <a:bodyPr/>
          <a:lstStyle/>
          <a:p>
            <a:fld id="{3CA9C46B-6B00-4E7E-8495-AD789401B790}" type="datetime1">
              <a:rPr lang="pt-BR" smtClean="0"/>
              <a:t>30/07/2019</a:t>
            </a:fld>
            <a:endParaRPr lang="pt-BR"/>
          </a:p>
        </p:txBody>
      </p:sp>
      <p:sp>
        <p:nvSpPr>
          <p:cNvPr id="5" name="Footer Placeholder 4">
            <a:extLst>
              <a:ext uri="{FF2B5EF4-FFF2-40B4-BE49-F238E27FC236}">
                <a16:creationId xmlns:a16="http://schemas.microsoft.com/office/drawing/2014/main" id="{04562368-A960-4A36-B0A5-A0991B10EE52}"/>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0AC02CF7-954B-4115-8741-41E1935B820C}"/>
              </a:ext>
            </a:extLst>
          </p:cNvPr>
          <p:cNvSpPr>
            <a:spLocks noGrp="1"/>
          </p:cNvSpPr>
          <p:nvPr>
            <p:ph type="sldNum" sz="quarter" idx="12"/>
          </p:nvPr>
        </p:nvSpPr>
        <p:spPr/>
        <p:txBody>
          <a:bodyPr/>
          <a:lstStyle/>
          <a:p>
            <a:fld id="{E6C35BE4-8E95-4E42-989A-C79A4DDE9950}" type="slidenum">
              <a:rPr lang="pt-BR" smtClean="0"/>
              <a:t>‹nº›</a:t>
            </a:fld>
            <a:endParaRPr lang="pt-BR"/>
          </a:p>
        </p:txBody>
      </p:sp>
    </p:spTree>
    <p:extLst>
      <p:ext uri="{BB962C8B-B14F-4D97-AF65-F5344CB8AC3E}">
        <p14:creationId xmlns:p14="http://schemas.microsoft.com/office/powerpoint/2010/main" val="143191255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DF751-D846-491F-B44C-CFEA2E5E41F7}"/>
              </a:ext>
            </a:extLst>
          </p:cNvPr>
          <p:cNvSpPr>
            <a:spLocks noGrp="1"/>
          </p:cNvSpPr>
          <p:nvPr>
            <p:ph type="title"/>
          </p:nvPr>
        </p:nvSpPr>
        <p:spPr/>
        <p:txBody>
          <a:bodyPr/>
          <a:lstStyle/>
          <a:p>
            <a:r>
              <a:rPr lang="en-US"/>
              <a:t>Click to edit Master title style</a:t>
            </a:r>
            <a:endParaRPr lang="pt-BR"/>
          </a:p>
        </p:txBody>
      </p:sp>
      <p:sp>
        <p:nvSpPr>
          <p:cNvPr id="3" name="Content Placeholder 2">
            <a:extLst>
              <a:ext uri="{FF2B5EF4-FFF2-40B4-BE49-F238E27FC236}">
                <a16:creationId xmlns:a16="http://schemas.microsoft.com/office/drawing/2014/main" id="{171B4769-0633-40E7-9FFA-A1B6274A222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a16="http://schemas.microsoft.com/office/drawing/2014/main" id="{A07B09E2-8B87-4685-8250-F4D902C211F5}"/>
              </a:ext>
            </a:extLst>
          </p:cNvPr>
          <p:cNvSpPr>
            <a:spLocks noGrp="1"/>
          </p:cNvSpPr>
          <p:nvPr>
            <p:ph type="dt" sz="half" idx="10"/>
          </p:nvPr>
        </p:nvSpPr>
        <p:spPr/>
        <p:txBody>
          <a:bodyPr/>
          <a:lstStyle/>
          <a:p>
            <a:fld id="{2F6EBC88-2A2C-41ED-8BE4-583BB94B1020}" type="datetime1">
              <a:rPr lang="pt-BR" smtClean="0"/>
              <a:t>30/07/2019</a:t>
            </a:fld>
            <a:endParaRPr lang="pt-BR"/>
          </a:p>
        </p:txBody>
      </p:sp>
      <p:sp>
        <p:nvSpPr>
          <p:cNvPr id="5" name="Footer Placeholder 4">
            <a:extLst>
              <a:ext uri="{FF2B5EF4-FFF2-40B4-BE49-F238E27FC236}">
                <a16:creationId xmlns:a16="http://schemas.microsoft.com/office/drawing/2014/main" id="{7D9C1EB4-225C-4DE5-B2BB-684FD7EA0ACB}"/>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04F0B333-6B3A-4E1B-8B1F-366FCEAC5895}"/>
              </a:ext>
            </a:extLst>
          </p:cNvPr>
          <p:cNvSpPr>
            <a:spLocks noGrp="1"/>
          </p:cNvSpPr>
          <p:nvPr>
            <p:ph type="sldNum" sz="quarter" idx="12"/>
          </p:nvPr>
        </p:nvSpPr>
        <p:spPr/>
        <p:txBody>
          <a:bodyPr/>
          <a:lstStyle/>
          <a:p>
            <a:fld id="{E6C35BE4-8E95-4E42-989A-C79A4DDE9950}" type="slidenum">
              <a:rPr lang="pt-BR" smtClean="0"/>
              <a:t>‹nº›</a:t>
            </a:fld>
            <a:endParaRPr lang="pt-BR"/>
          </a:p>
        </p:txBody>
      </p:sp>
    </p:spTree>
    <p:extLst>
      <p:ext uri="{BB962C8B-B14F-4D97-AF65-F5344CB8AC3E}">
        <p14:creationId xmlns:p14="http://schemas.microsoft.com/office/powerpoint/2010/main" val="174555072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F4356-E97C-4C85-A364-3F2DA40A6C6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pt-BR"/>
          </a:p>
        </p:txBody>
      </p:sp>
      <p:sp>
        <p:nvSpPr>
          <p:cNvPr id="3" name="Text Placeholder 2">
            <a:extLst>
              <a:ext uri="{FF2B5EF4-FFF2-40B4-BE49-F238E27FC236}">
                <a16:creationId xmlns:a16="http://schemas.microsoft.com/office/drawing/2014/main" id="{92D15197-1B68-4F92-B85D-95CF88B3F5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DD9EDAE-C3A7-4B08-91A6-17A064AA5EE6}"/>
              </a:ext>
            </a:extLst>
          </p:cNvPr>
          <p:cNvSpPr>
            <a:spLocks noGrp="1"/>
          </p:cNvSpPr>
          <p:nvPr>
            <p:ph type="dt" sz="half" idx="10"/>
          </p:nvPr>
        </p:nvSpPr>
        <p:spPr/>
        <p:txBody>
          <a:bodyPr/>
          <a:lstStyle/>
          <a:p>
            <a:fld id="{8BAE8E08-B90D-4581-9F08-9B3FC2F85705}" type="datetime1">
              <a:rPr lang="pt-BR" smtClean="0"/>
              <a:t>30/07/2019</a:t>
            </a:fld>
            <a:endParaRPr lang="pt-BR"/>
          </a:p>
        </p:txBody>
      </p:sp>
      <p:sp>
        <p:nvSpPr>
          <p:cNvPr id="5" name="Footer Placeholder 4">
            <a:extLst>
              <a:ext uri="{FF2B5EF4-FFF2-40B4-BE49-F238E27FC236}">
                <a16:creationId xmlns:a16="http://schemas.microsoft.com/office/drawing/2014/main" id="{2EB14F70-AE01-49D8-AFFC-D39DC732B41C}"/>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82787392-DF7B-49C9-A6F5-A84A2E476FDD}"/>
              </a:ext>
            </a:extLst>
          </p:cNvPr>
          <p:cNvSpPr>
            <a:spLocks noGrp="1"/>
          </p:cNvSpPr>
          <p:nvPr>
            <p:ph type="sldNum" sz="quarter" idx="12"/>
          </p:nvPr>
        </p:nvSpPr>
        <p:spPr/>
        <p:txBody>
          <a:bodyPr/>
          <a:lstStyle/>
          <a:p>
            <a:fld id="{E6C35BE4-8E95-4E42-989A-C79A4DDE9950}" type="slidenum">
              <a:rPr lang="pt-BR" smtClean="0"/>
              <a:t>‹nº›</a:t>
            </a:fld>
            <a:endParaRPr lang="pt-BR"/>
          </a:p>
        </p:txBody>
      </p:sp>
    </p:spTree>
    <p:extLst>
      <p:ext uri="{BB962C8B-B14F-4D97-AF65-F5344CB8AC3E}">
        <p14:creationId xmlns:p14="http://schemas.microsoft.com/office/powerpoint/2010/main" val="248653698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1E778-D6B1-4823-A3EB-80BE53258158}"/>
              </a:ext>
            </a:extLst>
          </p:cNvPr>
          <p:cNvSpPr>
            <a:spLocks noGrp="1"/>
          </p:cNvSpPr>
          <p:nvPr>
            <p:ph type="title"/>
          </p:nvPr>
        </p:nvSpPr>
        <p:spPr/>
        <p:txBody>
          <a:bodyPr/>
          <a:lstStyle/>
          <a:p>
            <a:r>
              <a:rPr lang="en-US"/>
              <a:t>Click to edit Master title style</a:t>
            </a:r>
            <a:endParaRPr lang="pt-BR"/>
          </a:p>
        </p:txBody>
      </p:sp>
      <p:sp>
        <p:nvSpPr>
          <p:cNvPr id="3" name="Content Placeholder 2">
            <a:extLst>
              <a:ext uri="{FF2B5EF4-FFF2-40B4-BE49-F238E27FC236}">
                <a16:creationId xmlns:a16="http://schemas.microsoft.com/office/drawing/2014/main" id="{F1C369DC-CADB-46FF-A7B1-81E603CBDBC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Content Placeholder 3">
            <a:extLst>
              <a:ext uri="{FF2B5EF4-FFF2-40B4-BE49-F238E27FC236}">
                <a16:creationId xmlns:a16="http://schemas.microsoft.com/office/drawing/2014/main" id="{A68A6F80-88A5-4308-A4F5-13876BA2249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5" name="Date Placeholder 4">
            <a:extLst>
              <a:ext uri="{FF2B5EF4-FFF2-40B4-BE49-F238E27FC236}">
                <a16:creationId xmlns:a16="http://schemas.microsoft.com/office/drawing/2014/main" id="{D94D212E-24AC-4104-8883-0D56BAA5BE5C}"/>
              </a:ext>
            </a:extLst>
          </p:cNvPr>
          <p:cNvSpPr>
            <a:spLocks noGrp="1"/>
          </p:cNvSpPr>
          <p:nvPr>
            <p:ph type="dt" sz="half" idx="10"/>
          </p:nvPr>
        </p:nvSpPr>
        <p:spPr/>
        <p:txBody>
          <a:bodyPr/>
          <a:lstStyle/>
          <a:p>
            <a:fld id="{034DF94B-1622-4779-9A8A-EC560A2898DE}" type="datetime1">
              <a:rPr lang="pt-BR" smtClean="0"/>
              <a:t>30/07/2019</a:t>
            </a:fld>
            <a:endParaRPr lang="pt-BR"/>
          </a:p>
        </p:txBody>
      </p:sp>
      <p:sp>
        <p:nvSpPr>
          <p:cNvPr id="6" name="Footer Placeholder 5">
            <a:extLst>
              <a:ext uri="{FF2B5EF4-FFF2-40B4-BE49-F238E27FC236}">
                <a16:creationId xmlns:a16="http://schemas.microsoft.com/office/drawing/2014/main" id="{11327DDC-8607-4F0A-9BD1-C3A0786F06F0}"/>
              </a:ext>
            </a:extLst>
          </p:cNvPr>
          <p:cNvSpPr>
            <a:spLocks noGrp="1"/>
          </p:cNvSpPr>
          <p:nvPr>
            <p:ph type="ftr" sz="quarter" idx="11"/>
          </p:nvPr>
        </p:nvSpPr>
        <p:spPr/>
        <p:txBody>
          <a:bodyPr/>
          <a:lstStyle/>
          <a:p>
            <a:endParaRPr lang="pt-BR"/>
          </a:p>
        </p:txBody>
      </p:sp>
      <p:sp>
        <p:nvSpPr>
          <p:cNvPr id="7" name="Slide Number Placeholder 6">
            <a:extLst>
              <a:ext uri="{FF2B5EF4-FFF2-40B4-BE49-F238E27FC236}">
                <a16:creationId xmlns:a16="http://schemas.microsoft.com/office/drawing/2014/main" id="{EB451E84-A3F9-434C-A5CE-863167D60AA8}"/>
              </a:ext>
            </a:extLst>
          </p:cNvPr>
          <p:cNvSpPr>
            <a:spLocks noGrp="1"/>
          </p:cNvSpPr>
          <p:nvPr>
            <p:ph type="sldNum" sz="quarter" idx="12"/>
          </p:nvPr>
        </p:nvSpPr>
        <p:spPr/>
        <p:txBody>
          <a:bodyPr/>
          <a:lstStyle/>
          <a:p>
            <a:fld id="{E6C35BE4-8E95-4E42-989A-C79A4DDE9950}" type="slidenum">
              <a:rPr lang="pt-BR" smtClean="0"/>
              <a:t>‹nº›</a:t>
            </a:fld>
            <a:endParaRPr lang="pt-BR"/>
          </a:p>
        </p:txBody>
      </p:sp>
    </p:spTree>
    <p:extLst>
      <p:ext uri="{BB962C8B-B14F-4D97-AF65-F5344CB8AC3E}">
        <p14:creationId xmlns:p14="http://schemas.microsoft.com/office/powerpoint/2010/main" val="43901140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13647-DE26-46FB-8A93-78DBF526DF84}"/>
              </a:ext>
            </a:extLst>
          </p:cNvPr>
          <p:cNvSpPr>
            <a:spLocks noGrp="1"/>
          </p:cNvSpPr>
          <p:nvPr>
            <p:ph type="title"/>
          </p:nvPr>
        </p:nvSpPr>
        <p:spPr>
          <a:xfrm>
            <a:off x="839788" y="365125"/>
            <a:ext cx="10515600" cy="1325563"/>
          </a:xfrm>
        </p:spPr>
        <p:txBody>
          <a:bodyPr/>
          <a:lstStyle/>
          <a:p>
            <a:r>
              <a:rPr lang="en-US"/>
              <a:t>Click to edit Master title style</a:t>
            </a:r>
            <a:endParaRPr lang="pt-BR"/>
          </a:p>
        </p:txBody>
      </p:sp>
      <p:sp>
        <p:nvSpPr>
          <p:cNvPr id="3" name="Text Placeholder 2">
            <a:extLst>
              <a:ext uri="{FF2B5EF4-FFF2-40B4-BE49-F238E27FC236}">
                <a16:creationId xmlns:a16="http://schemas.microsoft.com/office/drawing/2014/main" id="{33DD32D6-016F-4CA6-9FF2-9EF032BCD7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E59326B-5BCD-4A3B-BCA2-EE36E474B45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5" name="Text Placeholder 4">
            <a:extLst>
              <a:ext uri="{FF2B5EF4-FFF2-40B4-BE49-F238E27FC236}">
                <a16:creationId xmlns:a16="http://schemas.microsoft.com/office/drawing/2014/main" id="{E78776B0-7A7D-487B-A79F-062822A354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D0A5FB7-0692-4DC7-8CAD-78D0ABA625C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7" name="Date Placeholder 6">
            <a:extLst>
              <a:ext uri="{FF2B5EF4-FFF2-40B4-BE49-F238E27FC236}">
                <a16:creationId xmlns:a16="http://schemas.microsoft.com/office/drawing/2014/main" id="{3F6ECC71-EB5A-4299-BCD3-2C7ACF1682E2}"/>
              </a:ext>
            </a:extLst>
          </p:cNvPr>
          <p:cNvSpPr>
            <a:spLocks noGrp="1"/>
          </p:cNvSpPr>
          <p:nvPr>
            <p:ph type="dt" sz="half" idx="10"/>
          </p:nvPr>
        </p:nvSpPr>
        <p:spPr/>
        <p:txBody>
          <a:bodyPr/>
          <a:lstStyle/>
          <a:p>
            <a:fld id="{1666633F-4E28-4692-AC3F-002BADDDAFBA}" type="datetime1">
              <a:rPr lang="pt-BR" smtClean="0"/>
              <a:t>30/07/2019</a:t>
            </a:fld>
            <a:endParaRPr lang="pt-BR"/>
          </a:p>
        </p:txBody>
      </p:sp>
      <p:sp>
        <p:nvSpPr>
          <p:cNvPr id="8" name="Footer Placeholder 7">
            <a:extLst>
              <a:ext uri="{FF2B5EF4-FFF2-40B4-BE49-F238E27FC236}">
                <a16:creationId xmlns:a16="http://schemas.microsoft.com/office/drawing/2014/main" id="{D85CC153-E5C3-45A2-8350-536F22D46D4E}"/>
              </a:ext>
            </a:extLst>
          </p:cNvPr>
          <p:cNvSpPr>
            <a:spLocks noGrp="1"/>
          </p:cNvSpPr>
          <p:nvPr>
            <p:ph type="ftr" sz="quarter" idx="11"/>
          </p:nvPr>
        </p:nvSpPr>
        <p:spPr/>
        <p:txBody>
          <a:bodyPr/>
          <a:lstStyle/>
          <a:p>
            <a:endParaRPr lang="pt-BR"/>
          </a:p>
        </p:txBody>
      </p:sp>
      <p:sp>
        <p:nvSpPr>
          <p:cNvPr id="9" name="Slide Number Placeholder 8">
            <a:extLst>
              <a:ext uri="{FF2B5EF4-FFF2-40B4-BE49-F238E27FC236}">
                <a16:creationId xmlns:a16="http://schemas.microsoft.com/office/drawing/2014/main" id="{3DA75D02-8A57-46C3-B0F8-51450BE13C7A}"/>
              </a:ext>
            </a:extLst>
          </p:cNvPr>
          <p:cNvSpPr>
            <a:spLocks noGrp="1"/>
          </p:cNvSpPr>
          <p:nvPr>
            <p:ph type="sldNum" sz="quarter" idx="12"/>
          </p:nvPr>
        </p:nvSpPr>
        <p:spPr/>
        <p:txBody>
          <a:bodyPr/>
          <a:lstStyle/>
          <a:p>
            <a:fld id="{E6C35BE4-8E95-4E42-989A-C79A4DDE9950}" type="slidenum">
              <a:rPr lang="pt-BR" smtClean="0"/>
              <a:t>‹nº›</a:t>
            </a:fld>
            <a:endParaRPr lang="pt-BR"/>
          </a:p>
        </p:txBody>
      </p:sp>
    </p:spTree>
    <p:extLst>
      <p:ext uri="{BB962C8B-B14F-4D97-AF65-F5344CB8AC3E}">
        <p14:creationId xmlns:p14="http://schemas.microsoft.com/office/powerpoint/2010/main" val="286904879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66AF2-65ED-4BAE-84F6-DAFDFFB19DBE}"/>
              </a:ext>
            </a:extLst>
          </p:cNvPr>
          <p:cNvSpPr>
            <a:spLocks noGrp="1"/>
          </p:cNvSpPr>
          <p:nvPr>
            <p:ph type="title"/>
          </p:nvPr>
        </p:nvSpPr>
        <p:spPr/>
        <p:txBody>
          <a:bodyPr/>
          <a:lstStyle/>
          <a:p>
            <a:r>
              <a:rPr lang="en-US"/>
              <a:t>Click to edit Master title style</a:t>
            </a:r>
            <a:endParaRPr lang="pt-BR"/>
          </a:p>
        </p:txBody>
      </p:sp>
      <p:sp>
        <p:nvSpPr>
          <p:cNvPr id="3" name="Date Placeholder 2">
            <a:extLst>
              <a:ext uri="{FF2B5EF4-FFF2-40B4-BE49-F238E27FC236}">
                <a16:creationId xmlns:a16="http://schemas.microsoft.com/office/drawing/2014/main" id="{09EE6198-607D-4E5B-A611-43ED72A5E19A}"/>
              </a:ext>
            </a:extLst>
          </p:cNvPr>
          <p:cNvSpPr>
            <a:spLocks noGrp="1"/>
          </p:cNvSpPr>
          <p:nvPr>
            <p:ph type="dt" sz="half" idx="10"/>
          </p:nvPr>
        </p:nvSpPr>
        <p:spPr/>
        <p:txBody>
          <a:bodyPr/>
          <a:lstStyle/>
          <a:p>
            <a:fld id="{30F65E70-BBAA-41B2-84AB-4777EBEE0AB4}" type="datetime1">
              <a:rPr lang="pt-BR" smtClean="0"/>
              <a:t>30/07/2019</a:t>
            </a:fld>
            <a:endParaRPr lang="pt-BR"/>
          </a:p>
        </p:txBody>
      </p:sp>
      <p:sp>
        <p:nvSpPr>
          <p:cNvPr id="4" name="Footer Placeholder 3">
            <a:extLst>
              <a:ext uri="{FF2B5EF4-FFF2-40B4-BE49-F238E27FC236}">
                <a16:creationId xmlns:a16="http://schemas.microsoft.com/office/drawing/2014/main" id="{7C086345-2161-485A-99AD-63E6FAB1AC93}"/>
              </a:ext>
            </a:extLst>
          </p:cNvPr>
          <p:cNvSpPr>
            <a:spLocks noGrp="1"/>
          </p:cNvSpPr>
          <p:nvPr>
            <p:ph type="ftr" sz="quarter" idx="11"/>
          </p:nvPr>
        </p:nvSpPr>
        <p:spPr/>
        <p:txBody>
          <a:bodyPr/>
          <a:lstStyle/>
          <a:p>
            <a:endParaRPr lang="pt-BR"/>
          </a:p>
        </p:txBody>
      </p:sp>
      <p:sp>
        <p:nvSpPr>
          <p:cNvPr id="5" name="Slide Number Placeholder 4">
            <a:extLst>
              <a:ext uri="{FF2B5EF4-FFF2-40B4-BE49-F238E27FC236}">
                <a16:creationId xmlns:a16="http://schemas.microsoft.com/office/drawing/2014/main" id="{EA6378B3-582D-4124-95A3-F93801D400FA}"/>
              </a:ext>
            </a:extLst>
          </p:cNvPr>
          <p:cNvSpPr>
            <a:spLocks noGrp="1"/>
          </p:cNvSpPr>
          <p:nvPr>
            <p:ph type="sldNum" sz="quarter" idx="12"/>
          </p:nvPr>
        </p:nvSpPr>
        <p:spPr/>
        <p:txBody>
          <a:bodyPr/>
          <a:lstStyle/>
          <a:p>
            <a:fld id="{E6C35BE4-8E95-4E42-989A-C79A4DDE9950}" type="slidenum">
              <a:rPr lang="pt-BR" smtClean="0"/>
              <a:t>‹nº›</a:t>
            </a:fld>
            <a:endParaRPr lang="pt-BR"/>
          </a:p>
        </p:txBody>
      </p:sp>
    </p:spTree>
    <p:extLst>
      <p:ext uri="{BB962C8B-B14F-4D97-AF65-F5344CB8AC3E}">
        <p14:creationId xmlns:p14="http://schemas.microsoft.com/office/powerpoint/2010/main" val="99715859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7C25CA-96B9-49F2-ACCC-18A0156DBBE3}"/>
              </a:ext>
            </a:extLst>
          </p:cNvPr>
          <p:cNvSpPr>
            <a:spLocks noGrp="1"/>
          </p:cNvSpPr>
          <p:nvPr>
            <p:ph type="dt" sz="half" idx="10"/>
          </p:nvPr>
        </p:nvSpPr>
        <p:spPr/>
        <p:txBody>
          <a:bodyPr/>
          <a:lstStyle/>
          <a:p>
            <a:fld id="{21C8F912-9D51-458A-AE34-6B33A86B7D70}" type="datetime1">
              <a:rPr lang="pt-BR" smtClean="0"/>
              <a:t>30/07/2019</a:t>
            </a:fld>
            <a:endParaRPr lang="pt-BR"/>
          </a:p>
        </p:txBody>
      </p:sp>
      <p:sp>
        <p:nvSpPr>
          <p:cNvPr id="3" name="Footer Placeholder 2">
            <a:extLst>
              <a:ext uri="{FF2B5EF4-FFF2-40B4-BE49-F238E27FC236}">
                <a16:creationId xmlns:a16="http://schemas.microsoft.com/office/drawing/2014/main" id="{4508291E-22EB-4F2D-BD69-4DF5ED5BBAE9}"/>
              </a:ext>
            </a:extLst>
          </p:cNvPr>
          <p:cNvSpPr>
            <a:spLocks noGrp="1"/>
          </p:cNvSpPr>
          <p:nvPr>
            <p:ph type="ftr" sz="quarter" idx="11"/>
          </p:nvPr>
        </p:nvSpPr>
        <p:spPr/>
        <p:txBody>
          <a:bodyPr/>
          <a:lstStyle/>
          <a:p>
            <a:endParaRPr lang="pt-BR"/>
          </a:p>
        </p:txBody>
      </p:sp>
      <p:sp>
        <p:nvSpPr>
          <p:cNvPr id="4" name="Slide Number Placeholder 3">
            <a:extLst>
              <a:ext uri="{FF2B5EF4-FFF2-40B4-BE49-F238E27FC236}">
                <a16:creationId xmlns:a16="http://schemas.microsoft.com/office/drawing/2014/main" id="{CE4FD0E2-7E6F-4605-94D0-19786ABD9B85}"/>
              </a:ext>
            </a:extLst>
          </p:cNvPr>
          <p:cNvSpPr>
            <a:spLocks noGrp="1"/>
          </p:cNvSpPr>
          <p:nvPr>
            <p:ph type="sldNum" sz="quarter" idx="12"/>
          </p:nvPr>
        </p:nvSpPr>
        <p:spPr/>
        <p:txBody>
          <a:bodyPr/>
          <a:lstStyle/>
          <a:p>
            <a:fld id="{E6C35BE4-8E95-4E42-989A-C79A4DDE9950}" type="slidenum">
              <a:rPr lang="pt-BR" smtClean="0"/>
              <a:t>‹nº›</a:t>
            </a:fld>
            <a:endParaRPr lang="pt-BR"/>
          </a:p>
        </p:txBody>
      </p:sp>
    </p:spTree>
    <p:extLst>
      <p:ext uri="{BB962C8B-B14F-4D97-AF65-F5344CB8AC3E}">
        <p14:creationId xmlns:p14="http://schemas.microsoft.com/office/powerpoint/2010/main" val="316486654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D53B1-9D0C-4285-88EF-BA9389199E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pt-BR"/>
          </a:p>
        </p:txBody>
      </p:sp>
      <p:sp>
        <p:nvSpPr>
          <p:cNvPr id="3" name="Content Placeholder 2">
            <a:extLst>
              <a:ext uri="{FF2B5EF4-FFF2-40B4-BE49-F238E27FC236}">
                <a16:creationId xmlns:a16="http://schemas.microsoft.com/office/drawing/2014/main" id="{CDF26DC3-6F22-4909-9D16-2E894D74D8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Text Placeholder 3">
            <a:extLst>
              <a:ext uri="{FF2B5EF4-FFF2-40B4-BE49-F238E27FC236}">
                <a16:creationId xmlns:a16="http://schemas.microsoft.com/office/drawing/2014/main" id="{3218EAAB-D7EA-4504-977D-5E2627A813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21239BF-A09D-4634-84CA-C6B44FB0C359}"/>
              </a:ext>
            </a:extLst>
          </p:cNvPr>
          <p:cNvSpPr>
            <a:spLocks noGrp="1"/>
          </p:cNvSpPr>
          <p:nvPr>
            <p:ph type="dt" sz="half" idx="10"/>
          </p:nvPr>
        </p:nvSpPr>
        <p:spPr/>
        <p:txBody>
          <a:bodyPr/>
          <a:lstStyle/>
          <a:p>
            <a:fld id="{490F9570-B6DB-4243-A048-C5F9BF75D887}" type="datetime1">
              <a:rPr lang="pt-BR" smtClean="0"/>
              <a:t>30/07/2019</a:t>
            </a:fld>
            <a:endParaRPr lang="pt-BR"/>
          </a:p>
        </p:txBody>
      </p:sp>
      <p:sp>
        <p:nvSpPr>
          <p:cNvPr id="6" name="Footer Placeholder 5">
            <a:extLst>
              <a:ext uri="{FF2B5EF4-FFF2-40B4-BE49-F238E27FC236}">
                <a16:creationId xmlns:a16="http://schemas.microsoft.com/office/drawing/2014/main" id="{BFECEA36-9793-47B0-9BA3-6375FDA73B23}"/>
              </a:ext>
            </a:extLst>
          </p:cNvPr>
          <p:cNvSpPr>
            <a:spLocks noGrp="1"/>
          </p:cNvSpPr>
          <p:nvPr>
            <p:ph type="ftr" sz="quarter" idx="11"/>
          </p:nvPr>
        </p:nvSpPr>
        <p:spPr/>
        <p:txBody>
          <a:bodyPr/>
          <a:lstStyle/>
          <a:p>
            <a:endParaRPr lang="pt-BR"/>
          </a:p>
        </p:txBody>
      </p:sp>
      <p:sp>
        <p:nvSpPr>
          <p:cNvPr id="7" name="Slide Number Placeholder 6">
            <a:extLst>
              <a:ext uri="{FF2B5EF4-FFF2-40B4-BE49-F238E27FC236}">
                <a16:creationId xmlns:a16="http://schemas.microsoft.com/office/drawing/2014/main" id="{06A589C2-6E3B-47B6-907B-60942BAFFEC0}"/>
              </a:ext>
            </a:extLst>
          </p:cNvPr>
          <p:cNvSpPr>
            <a:spLocks noGrp="1"/>
          </p:cNvSpPr>
          <p:nvPr>
            <p:ph type="sldNum" sz="quarter" idx="12"/>
          </p:nvPr>
        </p:nvSpPr>
        <p:spPr/>
        <p:txBody>
          <a:bodyPr/>
          <a:lstStyle/>
          <a:p>
            <a:fld id="{E6C35BE4-8E95-4E42-989A-C79A4DDE9950}" type="slidenum">
              <a:rPr lang="pt-BR" smtClean="0"/>
              <a:t>‹nº›</a:t>
            </a:fld>
            <a:endParaRPr lang="pt-BR"/>
          </a:p>
        </p:txBody>
      </p:sp>
    </p:spTree>
    <p:extLst>
      <p:ext uri="{BB962C8B-B14F-4D97-AF65-F5344CB8AC3E}">
        <p14:creationId xmlns:p14="http://schemas.microsoft.com/office/powerpoint/2010/main" val="267337667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DEAF6-945D-4635-A79C-13F727946E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pt-BR"/>
          </a:p>
        </p:txBody>
      </p:sp>
      <p:sp>
        <p:nvSpPr>
          <p:cNvPr id="3" name="Picture Placeholder 2">
            <a:extLst>
              <a:ext uri="{FF2B5EF4-FFF2-40B4-BE49-F238E27FC236}">
                <a16:creationId xmlns:a16="http://schemas.microsoft.com/office/drawing/2014/main" id="{780B9416-5729-41BB-BC71-C69E798077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Text Placeholder 3">
            <a:extLst>
              <a:ext uri="{FF2B5EF4-FFF2-40B4-BE49-F238E27FC236}">
                <a16:creationId xmlns:a16="http://schemas.microsoft.com/office/drawing/2014/main" id="{58E9F97E-26A6-4866-BEBC-1A76543944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3CDF6E0-6542-40C8-BA16-5DC577380517}"/>
              </a:ext>
            </a:extLst>
          </p:cNvPr>
          <p:cNvSpPr>
            <a:spLocks noGrp="1"/>
          </p:cNvSpPr>
          <p:nvPr>
            <p:ph type="dt" sz="half" idx="10"/>
          </p:nvPr>
        </p:nvSpPr>
        <p:spPr/>
        <p:txBody>
          <a:bodyPr/>
          <a:lstStyle/>
          <a:p>
            <a:fld id="{D2007F5D-EF27-40F6-9FFC-40B8F71482AB}" type="datetime1">
              <a:rPr lang="pt-BR" smtClean="0"/>
              <a:t>30/07/2019</a:t>
            </a:fld>
            <a:endParaRPr lang="pt-BR"/>
          </a:p>
        </p:txBody>
      </p:sp>
      <p:sp>
        <p:nvSpPr>
          <p:cNvPr id="6" name="Footer Placeholder 5">
            <a:extLst>
              <a:ext uri="{FF2B5EF4-FFF2-40B4-BE49-F238E27FC236}">
                <a16:creationId xmlns:a16="http://schemas.microsoft.com/office/drawing/2014/main" id="{41107608-E041-495D-B7AB-5EF579E5F075}"/>
              </a:ext>
            </a:extLst>
          </p:cNvPr>
          <p:cNvSpPr>
            <a:spLocks noGrp="1"/>
          </p:cNvSpPr>
          <p:nvPr>
            <p:ph type="ftr" sz="quarter" idx="11"/>
          </p:nvPr>
        </p:nvSpPr>
        <p:spPr/>
        <p:txBody>
          <a:bodyPr/>
          <a:lstStyle/>
          <a:p>
            <a:endParaRPr lang="pt-BR"/>
          </a:p>
        </p:txBody>
      </p:sp>
      <p:sp>
        <p:nvSpPr>
          <p:cNvPr id="7" name="Slide Number Placeholder 6">
            <a:extLst>
              <a:ext uri="{FF2B5EF4-FFF2-40B4-BE49-F238E27FC236}">
                <a16:creationId xmlns:a16="http://schemas.microsoft.com/office/drawing/2014/main" id="{5877F4F7-EF02-4E7C-8CBA-B53631EC2BEB}"/>
              </a:ext>
            </a:extLst>
          </p:cNvPr>
          <p:cNvSpPr>
            <a:spLocks noGrp="1"/>
          </p:cNvSpPr>
          <p:nvPr>
            <p:ph type="sldNum" sz="quarter" idx="12"/>
          </p:nvPr>
        </p:nvSpPr>
        <p:spPr/>
        <p:txBody>
          <a:bodyPr/>
          <a:lstStyle/>
          <a:p>
            <a:fld id="{E6C35BE4-8E95-4E42-989A-C79A4DDE9950}" type="slidenum">
              <a:rPr lang="pt-BR" smtClean="0"/>
              <a:t>‹nº›</a:t>
            </a:fld>
            <a:endParaRPr lang="pt-BR"/>
          </a:p>
        </p:txBody>
      </p:sp>
    </p:spTree>
    <p:extLst>
      <p:ext uri="{BB962C8B-B14F-4D97-AF65-F5344CB8AC3E}">
        <p14:creationId xmlns:p14="http://schemas.microsoft.com/office/powerpoint/2010/main" val="48095721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87F4F9-ECEB-4262-B4F8-C0F7A606A6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pt-BR"/>
          </a:p>
        </p:txBody>
      </p:sp>
      <p:sp>
        <p:nvSpPr>
          <p:cNvPr id="3" name="Text Placeholder 2">
            <a:extLst>
              <a:ext uri="{FF2B5EF4-FFF2-40B4-BE49-F238E27FC236}">
                <a16:creationId xmlns:a16="http://schemas.microsoft.com/office/drawing/2014/main" id="{655E1DDB-96E7-4B59-9400-2950659455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a16="http://schemas.microsoft.com/office/drawing/2014/main" id="{D4685A90-6C25-461A-A0E1-32209E3171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D18550-6C6A-48EE-97B5-93294D96FAFE}" type="datetime1">
              <a:rPr lang="pt-BR" smtClean="0"/>
              <a:t>30/07/2019</a:t>
            </a:fld>
            <a:endParaRPr lang="pt-BR"/>
          </a:p>
        </p:txBody>
      </p:sp>
      <p:sp>
        <p:nvSpPr>
          <p:cNvPr id="5" name="Footer Placeholder 4">
            <a:extLst>
              <a:ext uri="{FF2B5EF4-FFF2-40B4-BE49-F238E27FC236}">
                <a16:creationId xmlns:a16="http://schemas.microsoft.com/office/drawing/2014/main" id="{5D3F1179-B1FE-4798-9119-8A44A34606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Slide Number Placeholder 5">
            <a:extLst>
              <a:ext uri="{FF2B5EF4-FFF2-40B4-BE49-F238E27FC236}">
                <a16:creationId xmlns:a16="http://schemas.microsoft.com/office/drawing/2014/main" id="{D8B7E991-1068-4904-82E8-600AAB7CBB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C35BE4-8E95-4E42-989A-C79A4DDE9950}" type="slidenum">
              <a:rPr lang="pt-BR" smtClean="0"/>
              <a:t>‹nº›</a:t>
            </a:fld>
            <a:endParaRPr lang="pt-BR"/>
          </a:p>
        </p:txBody>
      </p:sp>
    </p:spTree>
    <p:extLst>
      <p:ext uri="{BB962C8B-B14F-4D97-AF65-F5344CB8AC3E}">
        <p14:creationId xmlns:p14="http://schemas.microsoft.com/office/powerpoint/2010/main" val="22397703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5FF4C53B-3394-8C4D-8EAA-8DCCB0D128D5}"/>
              </a:ext>
            </a:extLst>
          </p:cNvPr>
          <p:cNvSpPr txBox="1"/>
          <p:nvPr/>
        </p:nvSpPr>
        <p:spPr>
          <a:xfrm>
            <a:off x="10241280" y="5730240"/>
            <a:ext cx="184731" cy="369332"/>
          </a:xfrm>
          <a:prstGeom prst="rect">
            <a:avLst/>
          </a:prstGeom>
          <a:noFill/>
        </p:spPr>
        <p:txBody>
          <a:bodyPr wrap="none" rtlCol="0">
            <a:spAutoFit/>
          </a:bodyPr>
          <a:lstStyle/>
          <a:p>
            <a:endParaRPr lang="pt-BR" dirty="0"/>
          </a:p>
        </p:txBody>
      </p:sp>
      <p:sp>
        <p:nvSpPr>
          <p:cNvPr id="42" name="TextBox 41">
            <a:extLst>
              <a:ext uri="{FF2B5EF4-FFF2-40B4-BE49-F238E27FC236}">
                <a16:creationId xmlns:a16="http://schemas.microsoft.com/office/drawing/2014/main" id="{96281693-3FFE-0E45-B660-CCD61CD5B488}"/>
              </a:ext>
            </a:extLst>
          </p:cNvPr>
          <p:cNvSpPr txBox="1"/>
          <p:nvPr/>
        </p:nvSpPr>
        <p:spPr>
          <a:xfrm>
            <a:off x="12743727" y="6319777"/>
            <a:ext cx="184731" cy="369332"/>
          </a:xfrm>
          <a:prstGeom prst="rect">
            <a:avLst/>
          </a:prstGeom>
          <a:noFill/>
        </p:spPr>
        <p:txBody>
          <a:bodyPr wrap="none" rtlCol="0">
            <a:spAutoFit/>
          </a:bodyPr>
          <a:lstStyle/>
          <a:p>
            <a:endParaRPr lang="pt-BR" dirty="0"/>
          </a:p>
        </p:txBody>
      </p:sp>
      <p:sp>
        <p:nvSpPr>
          <p:cNvPr id="46" name="TextBox 45">
            <a:extLst>
              <a:ext uri="{FF2B5EF4-FFF2-40B4-BE49-F238E27FC236}">
                <a16:creationId xmlns:a16="http://schemas.microsoft.com/office/drawing/2014/main" id="{FCCE05EC-D7A7-E24E-AFA0-42D55626E0DA}"/>
              </a:ext>
            </a:extLst>
          </p:cNvPr>
          <p:cNvSpPr txBox="1"/>
          <p:nvPr/>
        </p:nvSpPr>
        <p:spPr>
          <a:xfrm>
            <a:off x="5266481" y="5486400"/>
            <a:ext cx="184731" cy="369332"/>
          </a:xfrm>
          <a:prstGeom prst="rect">
            <a:avLst/>
          </a:prstGeom>
          <a:noFill/>
        </p:spPr>
        <p:txBody>
          <a:bodyPr wrap="none" rtlCol="0">
            <a:spAutoFit/>
          </a:bodyPr>
          <a:lstStyle/>
          <a:p>
            <a:endParaRPr lang="pt-BR" dirty="0"/>
          </a:p>
        </p:txBody>
      </p:sp>
      <p:pic>
        <p:nvPicPr>
          <p:cNvPr id="28" name="Picture 27">
            <a:extLst>
              <a:ext uri="{FF2B5EF4-FFF2-40B4-BE49-F238E27FC236}">
                <a16:creationId xmlns:a16="http://schemas.microsoft.com/office/drawing/2014/main" id="{532A7459-18E7-C54C-B7A6-E35CECF79A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95946" y="6129328"/>
            <a:ext cx="1457344" cy="728672"/>
          </a:xfrm>
          <a:prstGeom prst="rect">
            <a:avLst/>
          </a:prstGeom>
        </p:spPr>
      </p:pic>
      <p:sp>
        <p:nvSpPr>
          <p:cNvPr id="17" name="Rectangle 16">
            <a:extLst>
              <a:ext uri="{FF2B5EF4-FFF2-40B4-BE49-F238E27FC236}">
                <a16:creationId xmlns:a16="http://schemas.microsoft.com/office/drawing/2014/main" id="{51259223-85EB-0341-AF93-B1F0C8F9DB10}"/>
              </a:ext>
            </a:extLst>
          </p:cNvPr>
          <p:cNvSpPr/>
          <p:nvPr/>
        </p:nvSpPr>
        <p:spPr>
          <a:xfrm>
            <a:off x="-2" y="0"/>
            <a:ext cx="12192001" cy="553255"/>
          </a:xfrm>
          <a:prstGeom prst="rect">
            <a:avLst/>
          </a:prstGeom>
          <a:solidFill>
            <a:srgbClr val="EEA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8" name="Triangle 11">
            <a:extLst>
              <a:ext uri="{FF2B5EF4-FFF2-40B4-BE49-F238E27FC236}">
                <a16:creationId xmlns:a16="http://schemas.microsoft.com/office/drawing/2014/main" id="{30343079-7F77-0544-981C-01A61C150FF9}"/>
              </a:ext>
            </a:extLst>
          </p:cNvPr>
          <p:cNvSpPr/>
          <p:nvPr/>
        </p:nvSpPr>
        <p:spPr>
          <a:xfrm rot="5400000">
            <a:off x="-192589" y="164144"/>
            <a:ext cx="566703" cy="181526"/>
          </a:xfrm>
          <a:custGeom>
            <a:avLst/>
            <a:gdLst>
              <a:gd name="connsiteX0" fmla="*/ 0 w 581230"/>
              <a:gd name="connsiteY0" fmla="*/ 244475 h 244475"/>
              <a:gd name="connsiteX1" fmla="*/ 290615 w 581230"/>
              <a:gd name="connsiteY1" fmla="*/ 0 h 244475"/>
              <a:gd name="connsiteX2" fmla="*/ 581230 w 581230"/>
              <a:gd name="connsiteY2" fmla="*/ 244475 h 244475"/>
              <a:gd name="connsiteX3" fmla="*/ 0 w 581230"/>
              <a:gd name="connsiteY3" fmla="*/ 244475 h 244475"/>
              <a:gd name="connsiteX0" fmla="*/ 0 w 581230"/>
              <a:gd name="connsiteY0" fmla="*/ 209550 h 209550"/>
              <a:gd name="connsiteX1" fmla="*/ 144568 w 581230"/>
              <a:gd name="connsiteY1" fmla="*/ 0 h 209550"/>
              <a:gd name="connsiteX2" fmla="*/ 581230 w 581230"/>
              <a:gd name="connsiteY2" fmla="*/ 209550 h 209550"/>
              <a:gd name="connsiteX3" fmla="*/ 0 w 581230"/>
              <a:gd name="connsiteY3" fmla="*/ 209550 h 209550"/>
              <a:gd name="connsiteX0" fmla="*/ 0 w 581230"/>
              <a:gd name="connsiteY0" fmla="*/ 186180 h 186180"/>
              <a:gd name="connsiteX1" fmla="*/ 209490 w 581230"/>
              <a:gd name="connsiteY1" fmla="*/ 0 h 186180"/>
              <a:gd name="connsiteX2" fmla="*/ 581230 w 581230"/>
              <a:gd name="connsiteY2" fmla="*/ 186180 h 186180"/>
              <a:gd name="connsiteX3" fmla="*/ 0 w 581230"/>
              <a:gd name="connsiteY3" fmla="*/ 186180 h 186180"/>
            </a:gdLst>
            <a:ahLst/>
            <a:cxnLst>
              <a:cxn ang="0">
                <a:pos x="connsiteX0" y="connsiteY0"/>
              </a:cxn>
              <a:cxn ang="0">
                <a:pos x="connsiteX1" y="connsiteY1"/>
              </a:cxn>
              <a:cxn ang="0">
                <a:pos x="connsiteX2" y="connsiteY2"/>
              </a:cxn>
              <a:cxn ang="0">
                <a:pos x="connsiteX3" y="connsiteY3"/>
              </a:cxn>
            </a:cxnLst>
            <a:rect l="l" t="t" r="r" b="b"/>
            <a:pathLst>
              <a:path w="581230" h="186180">
                <a:moveTo>
                  <a:pt x="0" y="186180"/>
                </a:moveTo>
                <a:lnTo>
                  <a:pt x="209490" y="0"/>
                </a:lnTo>
                <a:lnTo>
                  <a:pt x="581230" y="186180"/>
                </a:lnTo>
                <a:lnTo>
                  <a:pt x="0" y="186180"/>
                </a:lnTo>
                <a:close/>
              </a:path>
            </a:pathLst>
          </a:custGeom>
          <a:solidFill>
            <a:srgbClr val="D08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3" name="Picture 2">
            <a:extLst>
              <a:ext uri="{FF2B5EF4-FFF2-40B4-BE49-F238E27FC236}">
                <a16:creationId xmlns:a16="http://schemas.microsoft.com/office/drawing/2014/main" id="{115A0304-2C08-5C42-B70B-46CAD4C5512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047"/>
          <a:stretch/>
        </p:blipFill>
        <p:spPr>
          <a:xfrm>
            <a:off x="0" y="538259"/>
            <a:ext cx="12192000" cy="1090516"/>
          </a:xfrm>
          <a:prstGeom prst="rect">
            <a:avLst/>
          </a:prstGeom>
        </p:spPr>
      </p:pic>
      <p:sp>
        <p:nvSpPr>
          <p:cNvPr id="2" name="Retângulo 1"/>
          <p:cNvSpPr/>
          <p:nvPr/>
        </p:nvSpPr>
        <p:spPr>
          <a:xfrm>
            <a:off x="482138" y="621852"/>
            <a:ext cx="10341033" cy="646331"/>
          </a:xfrm>
          <a:prstGeom prst="rect">
            <a:avLst/>
          </a:prstGeom>
        </p:spPr>
        <p:txBody>
          <a:bodyPr wrap="square">
            <a:spAutoFit/>
          </a:bodyPr>
          <a:lstStyle/>
          <a:p>
            <a:r>
              <a:rPr lang="pt-BR" b="1" cap="small" dirty="0"/>
              <a:t>REFORMA DA PREVIDÊNCIA NO SERVIÇO PÚBLICO: ASPECTOS JURÍDICOS</a:t>
            </a:r>
          </a:p>
          <a:p>
            <a:r>
              <a:rPr lang="pt-BR" b="1" cap="small" dirty="0"/>
              <a:t>Segundo texto da PEC 006/2019 aprovado pela Câmara dos Deputados em 12 de julho de 2019</a:t>
            </a:r>
            <a:endParaRPr lang="pt-BR" dirty="0"/>
          </a:p>
        </p:txBody>
      </p:sp>
      <p:sp>
        <p:nvSpPr>
          <p:cNvPr id="15" name="Elipse 14"/>
          <p:cNvSpPr/>
          <p:nvPr/>
        </p:nvSpPr>
        <p:spPr>
          <a:xfrm>
            <a:off x="748145" y="2533319"/>
            <a:ext cx="2466109" cy="1351403"/>
          </a:xfrm>
          <a:prstGeom prst="ellipse">
            <a:avLst/>
          </a:prstGeom>
          <a:noFill/>
          <a:ln>
            <a:solidFill>
              <a:srgbClr val="EEA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rgbClr val="979797"/>
                </a:solidFill>
                <a:latin typeface="Calibri" panose="020F0502020204030204" pitchFamily="34" charset="0"/>
              </a:rPr>
              <a:t>Desconstitucionalização</a:t>
            </a:r>
          </a:p>
        </p:txBody>
      </p:sp>
      <p:sp>
        <p:nvSpPr>
          <p:cNvPr id="7" name="CaixaDeTexto 6"/>
          <p:cNvSpPr txBox="1"/>
          <p:nvPr/>
        </p:nvSpPr>
        <p:spPr>
          <a:xfrm>
            <a:off x="696881" y="1886987"/>
            <a:ext cx="10798233" cy="646331"/>
          </a:xfrm>
          <a:prstGeom prst="rect">
            <a:avLst/>
          </a:prstGeom>
          <a:noFill/>
        </p:spPr>
        <p:txBody>
          <a:bodyPr wrap="square" rtlCol="0">
            <a:spAutoFit/>
          </a:bodyPr>
          <a:lstStyle/>
          <a:p>
            <a:r>
              <a:rPr lang="en-US" dirty="0" err="1">
                <a:solidFill>
                  <a:srgbClr val="4D4D4D"/>
                </a:solidFill>
                <a:latin typeface="Calibri" panose="020F0502020204030204" pitchFamily="34" charset="0"/>
                <a:ea typeface="Verdana" panose="020B0604030504040204" pitchFamily="34" charset="0"/>
                <a:cs typeface="Calibri" panose="020F0502020204030204" pitchFamily="34" charset="0"/>
              </a:rPr>
              <a:t>Sobre</a:t>
            </a:r>
            <a:r>
              <a:rPr lang="en-US" dirty="0">
                <a:solidFill>
                  <a:srgbClr val="4D4D4D"/>
                </a:solidFill>
                <a:latin typeface="Calibri" panose="020F0502020204030204" pitchFamily="34" charset="0"/>
                <a:ea typeface="Verdana" panose="020B0604030504040204" pitchFamily="34" charset="0"/>
                <a:cs typeface="Calibri" panose="020F0502020204030204" pitchFamily="34" charset="0"/>
              </a:rPr>
              <a:t> o que </a:t>
            </a:r>
            <a:r>
              <a:rPr lang="en-US" dirty="0" err="1">
                <a:solidFill>
                  <a:srgbClr val="4D4D4D"/>
                </a:solidFill>
                <a:latin typeface="Calibri" panose="020F0502020204030204" pitchFamily="34" charset="0"/>
                <a:ea typeface="Verdana" panose="020B0604030504040204" pitchFamily="34" charset="0"/>
                <a:cs typeface="Calibri" panose="020F0502020204030204" pitchFamily="34" charset="0"/>
              </a:rPr>
              <a:t>muito</a:t>
            </a:r>
            <a:r>
              <a:rPr lang="en-US" dirty="0">
                <a:solidFill>
                  <a:srgbClr val="4D4D4D"/>
                </a:solidFill>
                <a:latin typeface="Calibri" panose="020F0502020204030204" pitchFamily="34" charset="0"/>
                <a:ea typeface="Verdana" panose="020B0604030504040204" pitchFamily="34" charset="0"/>
                <a:cs typeface="Calibri" panose="020F0502020204030204" pitchFamily="34" charset="0"/>
              </a:rPr>
              <a:t> se </a:t>
            </a:r>
            <a:r>
              <a:rPr lang="en-US" dirty="0" err="1">
                <a:solidFill>
                  <a:srgbClr val="4D4D4D"/>
                </a:solidFill>
                <a:latin typeface="Calibri" panose="020F0502020204030204" pitchFamily="34" charset="0"/>
                <a:ea typeface="Verdana" panose="020B0604030504040204" pitchFamily="34" charset="0"/>
                <a:cs typeface="Calibri" panose="020F0502020204030204" pitchFamily="34" charset="0"/>
              </a:rPr>
              <a:t>fala</a:t>
            </a:r>
            <a:r>
              <a:rPr lang="en-US" dirty="0">
                <a:solidFill>
                  <a:srgbClr val="4D4D4D"/>
                </a:solidFill>
                <a:latin typeface="Calibri" panose="020F0502020204030204" pitchFamily="34" charset="0"/>
                <a:ea typeface="Verdana" panose="020B0604030504040204" pitchFamily="34" charset="0"/>
                <a:cs typeface="Calibri" panose="020F0502020204030204" pitchFamily="34" charset="0"/>
              </a:rPr>
              <a:t>…..</a:t>
            </a:r>
          </a:p>
          <a:p>
            <a:endParaRPr lang="pt-BR" dirty="0"/>
          </a:p>
        </p:txBody>
      </p:sp>
      <p:sp>
        <p:nvSpPr>
          <p:cNvPr id="21" name="Elipse 20"/>
          <p:cNvSpPr/>
          <p:nvPr/>
        </p:nvSpPr>
        <p:spPr>
          <a:xfrm>
            <a:off x="6362006" y="2533319"/>
            <a:ext cx="2466109" cy="1351403"/>
          </a:xfrm>
          <a:prstGeom prst="ellipse">
            <a:avLst/>
          </a:prstGeom>
          <a:noFill/>
          <a:ln>
            <a:solidFill>
              <a:srgbClr val="EEA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rgbClr val="979797"/>
                </a:solidFill>
                <a:latin typeface="Calibri" panose="020F0502020204030204" pitchFamily="34" charset="0"/>
              </a:rPr>
              <a:t>Confisco</a:t>
            </a:r>
          </a:p>
        </p:txBody>
      </p:sp>
      <p:sp>
        <p:nvSpPr>
          <p:cNvPr id="22" name="Elipse 21"/>
          <p:cNvSpPr/>
          <p:nvPr/>
        </p:nvSpPr>
        <p:spPr>
          <a:xfrm>
            <a:off x="3471949" y="2533318"/>
            <a:ext cx="2466109" cy="1351403"/>
          </a:xfrm>
          <a:prstGeom prst="ellipse">
            <a:avLst/>
          </a:prstGeom>
          <a:noFill/>
          <a:ln>
            <a:solidFill>
              <a:srgbClr val="EEA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rgbClr val="979797"/>
                </a:solidFill>
                <a:latin typeface="Calibri" panose="020F0502020204030204" pitchFamily="34" charset="0"/>
              </a:rPr>
              <a:t>Direitos Adquiridos</a:t>
            </a:r>
          </a:p>
        </p:txBody>
      </p:sp>
      <p:sp>
        <p:nvSpPr>
          <p:cNvPr id="24" name="Elipse 23"/>
          <p:cNvSpPr/>
          <p:nvPr/>
        </p:nvSpPr>
        <p:spPr>
          <a:xfrm>
            <a:off x="9100590" y="2533317"/>
            <a:ext cx="2466109" cy="1351403"/>
          </a:xfrm>
          <a:prstGeom prst="ellipse">
            <a:avLst/>
          </a:prstGeom>
          <a:noFill/>
          <a:ln>
            <a:solidFill>
              <a:srgbClr val="EEA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rgbClr val="979797"/>
                </a:solidFill>
                <a:latin typeface="Calibri" panose="020F0502020204030204" pitchFamily="34" charset="0"/>
              </a:rPr>
              <a:t>Alíquotas Progressivas</a:t>
            </a:r>
          </a:p>
          <a:p>
            <a:pPr algn="ctr"/>
            <a:endParaRPr lang="pt-BR" sz="1200" b="1" dirty="0">
              <a:solidFill>
                <a:srgbClr val="979797"/>
              </a:solidFill>
              <a:latin typeface="Calibri" panose="020F0502020204030204" pitchFamily="34" charset="0"/>
            </a:endParaRPr>
          </a:p>
        </p:txBody>
      </p:sp>
      <p:sp>
        <p:nvSpPr>
          <p:cNvPr id="25" name="Elipse 24"/>
          <p:cNvSpPr/>
          <p:nvPr/>
        </p:nvSpPr>
        <p:spPr>
          <a:xfrm>
            <a:off x="748145" y="4563503"/>
            <a:ext cx="2466109" cy="1351403"/>
          </a:xfrm>
          <a:prstGeom prst="ellipse">
            <a:avLst/>
          </a:prstGeom>
          <a:noFill/>
          <a:ln>
            <a:solidFill>
              <a:srgbClr val="EEA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rgbClr val="979797"/>
                </a:solidFill>
                <a:latin typeface="Calibri" panose="020F0502020204030204" pitchFamily="34" charset="0"/>
              </a:rPr>
              <a:t>RPPS x RGPS            </a:t>
            </a:r>
          </a:p>
          <a:p>
            <a:pPr algn="ctr"/>
            <a:r>
              <a:rPr lang="pt-BR" sz="1200" b="1" dirty="0">
                <a:solidFill>
                  <a:srgbClr val="979797"/>
                </a:solidFill>
                <a:latin typeface="Calibri" panose="020F0502020204030204" pitchFamily="34" charset="0"/>
              </a:rPr>
              <a:t>RPPS = RGPS </a:t>
            </a:r>
          </a:p>
        </p:txBody>
      </p:sp>
      <p:sp>
        <p:nvSpPr>
          <p:cNvPr id="26" name="Elipse 25"/>
          <p:cNvSpPr/>
          <p:nvPr/>
        </p:nvSpPr>
        <p:spPr>
          <a:xfrm>
            <a:off x="6436821" y="4563503"/>
            <a:ext cx="2466109" cy="1351403"/>
          </a:xfrm>
          <a:prstGeom prst="ellipse">
            <a:avLst/>
          </a:prstGeom>
          <a:noFill/>
          <a:ln>
            <a:solidFill>
              <a:srgbClr val="EEA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200" b="1" dirty="0">
              <a:solidFill>
                <a:srgbClr val="979797"/>
              </a:solidFill>
              <a:latin typeface="Calibri" panose="020F0502020204030204" pitchFamily="34" charset="0"/>
            </a:endParaRPr>
          </a:p>
        </p:txBody>
      </p:sp>
      <p:sp>
        <p:nvSpPr>
          <p:cNvPr id="27" name="Elipse 26"/>
          <p:cNvSpPr/>
          <p:nvPr/>
        </p:nvSpPr>
        <p:spPr>
          <a:xfrm>
            <a:off x="3524595" y="4563503"/>
            <a:ext cx="2466109" cy="1351403"/>
          </a:xfrm>
          <a:prstGeom prst="ellipse">
            <a:avLst/>
          </a:prstGeom>
          <a:noFill/>
          <a:ln>
            <a:solidFill>
              <a:srgbClr val="EEA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rgbClr val="979797"/>
                </a:solidFill>
                <a:latin typeface="Calibri" panose="020F0502020204030204" pitchFamily="34" charset="0"/>
              </a:rPr>
              <a:t>Capitalização</a:t>
            </a:r>
          </a:p>
        </p:txBody>
      </p:sp>
      <p:sp>
        <p:nvSpPr>
          <p:cNvPr id="29" name="Elipse 28"/>
          <p:cNvSpPr/>
          <p:nvPr/>
        </p:nvSpPr>
        <p:spPr>
          <a:xfrm>
            <a:off x="9192956" y="4563503"/>
            <a:ext cx="2466109" cy="1351403"/>
          </a:xfrm>
          <a:prstGeom prst="ellipse">
            <a:avLst/>
          </a:prstGeom>
          <a:noFill/>
          <a:ln>
            <a:solidFill>
              <a:srgbClr val="EEA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200" b="1" dirty="0">
              <a:solidFill>
                <a:srgbClr val="979797"/>
              </a:solidFill>
              <a:latin typeface="Calibri" panose="020F0502020204030204" pitchFamily="34" charset="0"/>
            </a:endParaRPr>
          </a:p>
        </p:txBody>
      </p:sp>
      <p:sp>
        <p:nvSpPr>
          <p:cNvPr id="12" name="Retângulo 11"/>
          <p:cNvSpPr/>
          <p:nvPr/>
        </p:nvSpPr>
        <p:spPr>
          <a:xfrm>
            <a:off x="9130646" y="5088188"/>
            <a:ext cx="2651171" cy="276999"/>
          </a:xfrm>
          <a:prstGeom prst="rect">
            <a:avLst/>
          </a:prstGeom>
        </p:spPr>
        <p:txBody>
          <a:bodyPr wrap="square">
            <a:spAutoFit/>
          </a:bodyPr>
          <a:lstStyle/>
          <a:p>
            <a:pPr algn="ctr"/>
            <a:r>
              <a:rPr lang="pt-BR" sz="1200" b="1" dirty="0">
                <a:solidFill>
                  <a:srgbClr val="979797"/>
                </a:solidFill>
                <a:latin typeface="Calibri" panose="020F0502020204030204" pitchFamily="34" charset="0"/>
              </a:rPr>
              <a:t>Média dos Salários de Contribuição</a:t>
            </a:r>
          </a:p>
        </p:txBody>
      </p:sp>
      <p:sp>
        <p:nvSpPr>
          <p:cNvPr id="30" name="Retângulo 29"/>
          <p:cNvSpPr/>
          <p:nvPr/>
        </p:nvSpPr>
        <p:spPr>
          <a:xfrm>
            <a:off x="6774185" y="5100704"/>
            <a:ext cx="1791389" cy="276999"/>
          </a:xfrm>
          <a:prstGeom prst="rect">
            <a:avLst/>
          </a:prstGeom>
        </p:spPr>
        <p:txBody>
          <a:bodyPr wrap="none">
            <a:spAutoFit/>
          </a:bodyPr>
          <a:lstStyle/>
          <a:p>
            <a:pPr algn="ctr"/>
            <a:r>
              <a:rPr lang="pt-BR" sz="1200" b="1" dirty="0">
                <a:solidFill>
                  <a:srgbClr val="979797"/>
                </a:solidFill>
                <a:latin typeface="Calibri" panose="020F0502020204030204" pitchFamily="34" charset="0"/>
              </a:rPr>
              <a:t>Integralidade e Paridade </a:t>
            </a:r>
          </a:p>
        </p:txBody>
      </p:sp>
    </p:spTree>
    <p:extLst>
      <p:ext uri="{BB962C8B-B14F-4D97-AF65-F5344CB8AC3E}">
        <p14:creationId xmlns:p14="http://schemas.microsoft.com/office/powerpoint/2010/main" val="395771124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5FF4C53B-3394-8C4D-8EAA-8DCCB0D128D5}"/>
              </a:ext>
            </a:extLst>
          </p:cNvPr>
          <p:cNvSpPr txBox="1"/>
          <p:nvPr/>
        </p:nvSpPr>
        <p:spPr>
          <a:xfrm>
            <a:off x="10241280" y="5730240"/>
            <a:ext cx="184731" cy="369332"/>
          </a:xfrm>
          <a:prstGeom prst="rect">
            <a:avLst/>
          </a:prstGeom>
          <a:noFill/>
        </p:spPr>
        <p:txBody>
          <a:bodyPr wrap="none" rtlCol="0">
            <a:spAutoFit/>
          </a:bodyPr>
          <a:lstStyle/>
          <a:p>
            <a:endParaRPr lang="pt-BR" dirty="0"/>
          </a:p>
        </p:txBody>
      </p:sp>
      <p:sp>
        <p:nvSpPr>
          <p:cNvPr id="42" name="TextBox 41">
            <a:extLst>
              <a:ext uri="{FF2B5EF4-FFF2-40B4-BE49-F238E27FC236}">
                <a16:creationId xmlns:a16="http://schemas.microsoft.com/office/drawing/2014/main" id="{96281693-3FFE-0E45-B660-CCD61CD5B488}"/>
              </a:ext>
            </a:extLst>
          </p:cNvPr>
          <p:cNvSpPr txBox="1"/>
          <p:nvPr/>
        </p:nvSpPr>
        <p:spPr>
          <a:xfrm>
            <a:off x="12743727" y="6319777"/>
            <a:ext cx="184731" cy="369332"/>
          </a:xfrm>
          <a:prstGeom prst="rect">
            <a:avLst/>
          </a:prstGeom>
          <a:noFill/>
        </p:spPr>
        <p:txBody>
          <a:bodyPr wrap="none" rtlCol="0">
            <a:spAutoFit/>
          </a:bodyPr>
          <a:lstStyle/>
          <a:p>
            <a:endParaRPr lang="pt-BR" dirty="0"/>
          </a:p>
        </p:txBody>
      </p:sp>
      <p:sp>
        <p:nvSpPr>
          <p:cNvPr id="46" name="TextBox 45">
            <a:extLst>
              <a:ext uri="{FF2B5EF4-FFF2-40B4-BE49-F238E27FC236}">
                <a16:creationId xmlns:a16="http://schemas.microsoft.com/office/drawing/2014/main" id="{FCCE05EC-D7A7-E24E-AFA0-42D55626E0DA}"/>
              </a:ext>
            </a:extLst>
          </p:cNvPr>
          <p:cNvSpPr txBox="1"/>
          <p:nvPr/>
        </p:nvSpPr>
        <p:spPr>
          <a:xfrm>
            <a:off x="5266481" y="5486400"/>
            <a:ext cx="184731" cy="369332"/>
          </a:xfrm>
          <a:prstGeom prst="rect">
            <a:avLst/>
          </a:prstGeom>
          <a:noFill/>
        </p:spPr>
        <p:txBody>
          <a:bodyPr wrap="none" rtlCol="0">
            <a:spAutoFit/>
          </a:bodyPr>
          <a:lstStyle/>
          <a:p>
            <a:endParaRPr lang="pt-BR" dirty="0"/>
          </a:p>
        </p:txBody>
      </p:sp>
      <p:pic>
        <p:nvPicPr>
          <p:cNvPr id="28" name="Picture 27">
            <a:extLst>
              <a:ext uri="{FF2B5EF4-FFF2-40B4-BE49-F238E27FC236}">
                <a16:creationId xmlns:a16="http://schemas.microsoft.com/office/drawing/2014/main" id="{532A7459-18E7-C54C-B7A6-E35CECF79A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95946" y="6129328"/>
            <a:ext cx="1457344" cy="728672"/>
          </a:xfrm>
          <a:prstGeom prst="rect">
            <a:avLst/>
          </a:prstGeom>
        </p:spPr>
      </p:pic>
      <p:sp>
        <p:nvSpPr>
          <p:cNvPr id="17" name="Rectangle 16">
            <a:extLst>
              <a:ext uri="{FF2B5EF4-FFF2-40B4-BE49-F238E27FC236}">
                <a16:creationId xmlns:a16="http://schemas.microsoft.com/office/drawing/2014/main" id="{51259223-85EB-0341-AF93-B1F0C8F9DB10}"/>
              </a:ext>
            </a:extLst>
          </p:cNvPr>
          <p:cNvSpPr/>
          <p:nvPr/>
        </p:nvSpPr>
        <p:spPr>
          <a:xfrm>
            <a:off x="-2" y="0"/>
            <a:ext cx="12192001" cy="553255"/>
          </a:xfrm>
          <a:prstGeom prst="rect">
            <a:avLst/>
          </a:prstGeom>
          <a:solidFill>
            <a:srgbClr val="EEA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Triangle 11">
            <a:extLst>
              <a:ext uri="{FF2B5EF4-FFF2-40B4-BE49-F238E27FC236}">
                <a16:creationId xmlns:a16="http://schemas.microsoft.com/office/drawing/2014/main" id="{30343079-7F77-0544-981C-01A61C150FF9}"/>
              </a:ext>
            </a:extLst>
          </p:cNvPr>
          <p:cNvSpPr/>
          <p:nvPr/>
        </p:nvSpPr>
        <p:spPr>
          <a:xfrm rot="5400000">
            <a:off x="-192589" y="164144"/>
            <a:ext cx="566703" cy="181526"/>
          </a:xfrm>
          <a:custGeom>
            <a:avLst/>
            <a:gdLst>
              <a:gd name="connsiteX0" fmla="*/ 0 w 581230"/>
              <a:gd name="connsiteY0" fmla="*/ 244475 h 244475"/>
              <a:gd name="connsiteX1" fmla="*/ 290615 w 581230"/>
              <a:gd name="connsiteY1" fmla="*/ 0 h 244475"/>
              <a:gd name="connsiteX2" fmla="*/ 581230 w 581230"/>
              <a:gd name="connsiteY2" fmla="*/ 244475 h 244475"/>
              <a:gd name="connsiteX3" fmla="*/ 0 w 581230"/>
              <a:gd name="connsiteY3" fmla="*/ 244475 h 244475"/>
              <a:gd name="connsiteX0" fmla="*/ 0 w 581230"/>
              <a:gd name="connsiteY0" fmla="*/ 209550 h 209550"/>
              <a:gd name="connsiteX1" fmla="*/ 144568 w 581230"/>
              <a:gd name="connsiteY1" fmla="*/ 0 h 209550"/>
              <a:gd name="connsiteX2" fmla="*/ 581230 w 581230"/>
              <a:gd name="connsiteY2" fmla="*/ 209550 h 209550"/>
              <a:gd name="connsiteX3" fmla="*/ 0 w 581230"/>
              <a:gd name="connsiteY3" fmla="*/ 209550 h 209550"/>
              <a:gd name="connsiteX0" fmla="*/ 0 w 581230"/>
              <a:gd name="connsiteY0" fmla="*/ 186180 h 186180"/>
              <a:gd name="connsiteX1" fmla="*/ 209490 w 581230"/>
              <a:gd name="connsiteY1" fmla="*/ 0 h 186180"/>
              <a:gd name="connsiteX2" fmla="*/ 581230 w 581230"/>
              <a:gd name="connsiteY2" fmla="*/ 186180 h 186180"/>
              <a:gd name="connsiteX3" fmla="*/ 0 w 581230"/>
              <a:gd name="connsiteY3" fmla="*/ 186180 h 186180"/>
            </a:gdLst>
            <a:ahLst/>
            <a:cxnLst>
              <a:cxn ang="0">
                <a:pos x="connsiteX0" y="connsiteY0"/>
              </a:cxn>
              <a:cxn ang="0">
                <a:pos x="connsiteX1" y="connsiteY1"/>
              </a:cxn>
              <a:cxn ang="0">
                <a:pos x="connsiteX2" y="connsiteY2"/>
              </a:cxn>
              <a:cxn ang="0">
                <a:pos x="connsiteX3" y="connsiteY3"/>
              </a:cxn>
            </a:cxnLst>
            <a:rect l="l" t="t" r="r" b="b"/>
            <a:pathLst>
              <a:path w="581230" h="186180">
                <a:moveTo>
                  <a:pt x="0" y="186180"/>
                </a:moveTo>
                <a:lnTo>
                  <a:pt x="209490" y="0"/>
                </a:lnTo>
                <a:lnTo>
                  <a:pt x="581230" y="186180"/>
                </a:lnTo>
                <a:lnTo>
                  <a:pt x="0" y="186180"/>
                </a:lnTo>
                <a:close/>
              </a:path>
            </a:pathLst>
          </a:custGeom>
          <a:solidFill>
            <a:srgbClr val="D08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3" name="Picture 2">
            <a:extLst>
              <a:ext uri="{FF2B5EF4-FFF2-40B4-BE49-F238E27FC236}">
                <a16:creationId xmlns:a16="http://schemas.microsoft.com/office/drawing/2014/main" id="{115A0304-2C08-5C42-B70B-46CAD4C5512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047"/>
          <a:stretch/>
        </p:blipFill>
        <p:spPr>
          <a:xfrm>
            <a:off x="0" y="538259"/>
            <a:ext cx="12192000" cy="1090516"/>
          </a:xfrm>
          <a:prstGeom prst="rect">
            <a:avLst/>
          </a:prstGeom>
        </p:spPr>
      </p:pic>
      <p:sp>
        <p:nvSpPr>
          <p:cNvPr id="2" name="Retângulo 1">
            <a:extLst>
              <a:ext uri="{FF2B5EF4-FFF2-40B4-BE49-F238E27FC236}">
                <a16:creationId xmlns:a16="http://schemas.microsoft.com/office/drawing/2014/main" id="{B1770787-DA53-B347-89F9-84435091392A}"/>
              </a:ext>
            </a:extLst>
          </p:cNvPr>
          <p:cNvSpPr/>
          <p:nvPr/>
        </p:nvSpPr>
        <p:spPr>
          <a:xfrm>
            <a:off x="577515" y="1847403"/>
            <a:ext cx="11242449" cy="1372683"/>
          </a:xfrm>
          <a:prstGeom prst="rect">
            <a:avLst/>
          </a:prstGeom>
        </p:spPr>
        <p:txBody>
          <a:bodyPr wrap="square">
            <a:spAutoFit/>
          </a:bodyPr>
          <a:lstStyle/>
          <a:p>
            <a:pPr algn="just">
              <a:lnSpc>
                <a:spcPct val="130000"/>
              </a:lnSpc>
            </a:pPr>
            <a:endParaRPr lang="pt-BR" sz="1600" dirty="0">
              <a:solidFill>
                <a:schemeClr val="tx1">
                  <a:lumMod val="65000"/>
                  <a:lumOff val="35000"/>
                </a:schemeClr>
              </a:solidFill>
            </a:endParaRPr>
          </a:p>
          <a:p>
            <a:pPr marL="285750" indent="-285750" algn="just">
              <a:lnSpc>
                <a:spcPct val="130000"/>
              </a:lnSpc>
              <a:buFontTx/>
              <a:buChar char="-"/>
            </a:pPr>
            <a:endParaRPr lang="pt-BR" sz="1600" dirty="0"/>
          </a:p>
          <a:p>
            <a:pPr marL="285750" indent="-285750" algn="just">
              <a:lnSpc>
                <a:spcPct val="130000"/>
              </a:lnSpc>
              <a:buFontTx/>
              <a:buChar char="-"/>
            </a:pPr>
            <a:endParaRPr lang="en-US" sz="1600" dirty="0">
              <a:solidFill>
                <a:srgbClr val="4D4D4D"/>
              </a:solidFill>
              <a:latin typeface="Calibri" panose="020F0502020204030204" pitchFamily="34" charset="0"/>
              <a:ea typeface="Verdana" panose="020B0604030504040204" pitchFamily="34" charset="0"/>
              <a:cs typeface="Calibri" panose="020F0502020204030204" pitchFamily="34" charset="0"/>
            </a:endParaRPr>
          </a:p>
          <a:p>
            <a:pPr algn="just">
              <a:lnSpc>
                <a:spcPct val="130000"/>
              </a:lnSpc>
            </a:pPr>
            <a:endParaRPr lang="en-US" sz="1600" dirty="0">
              <a:solidFill>
                <a:srgbClr val="4D4D4D"/>
              </a:solidFill>
              <a:latin typeface="Calibri" panose="020F0502020204030204" pitchFamily="34" charset="0"/>
              <a:ea typeface="Verdana" panose="020B0604030504040204" pitchFamily="34" charset="0"/>
              <a:cs typeface="Calibri" panose="020F0502020204030204" pitchFamily="34" charset="0"/>
            </a:endParaRPr>
          </a:p>
        </p:txBody>
      </p:sp>
      <p:sp>
        <p:nvSpPr>
          <p:cNvPr id="5" name="Retângulo 4"/>
          <p:cNvSpPr/>
          <p:nvPr/>
        </p:nvSpPr>
        <p:spPr>
          <a:xfrm>
            <a:off x="498764" y="760351"/>
            <a:ext cx="10725854" cy="646331"/>
          </a:xfrm>
          <a:prstGeom prst="rect">
            <a:avLst/>
          </a:prstGeom>
        </p:spPr>
        <p:txBody>
          <a:bodyPr wrap="square">
            <a:spAutoFit/>
          </a:bodyPr>
          <a:lstStyle/>
          <a:p>
            <a:r>
              <a:rPr lang="pt-BR" b="1" cap="small" dirty="0"/>
              <a:t>REFORMA DA PREVIDÊNCIA NO SERVIÇO PÚBLICO: ASPECTOS JURÍDICOS</a:t>
            </a:r>
          </a:p>
          <a:p>
            <a:r>
              <a:rPr lang="pt-BR" b="1" cap="small" dirty="0"/>
              <a:t>Segundo texto da PEC 006/2019 aprovado pela Câmara dos Deputados em 12 de julho de 2019</a:t>
            </a:r>
            <a:endParaRPr lang="pt-BR" dirty="0"/>
          </a:p>
        </p:txBody>
      </p:sp>
      <p:sp>
        <p:nvSpPr>
          <p:cNvPr id="6" name="CaixaDeTexto 5"/>
          <p:cNvSpPr txBox="1"/>
          <p:nvPr/>
        </p:nvSpPr>
        <p:spPr>
          <a:xfrm>
            <a:off x="671943" y="1835871"/>
            <a:ext cx="10848109" cy="5139869"/>
          </a:xfrm>
          <a:prstGeom prst="rect">
            <a:avLst/>
          </a:prstGeom>
          <a:noFill/>
        </p:spPr>
        <p:txBody>
          <a:bodyPr wrap="square" rtlCol="0">
            <a:spAutoFit/>
          </a:bodyPr>
          <a:lstStyle/>
          <a:p>
            <a:pPr algn="just">
              <a:lnSpc>
                <a:spcPct val="130000"/>
              </a:lnSpc>
            </a:pPr>
            <a:r>
              <a:rPr lang="pt-BR" sz="1600" i="1" dirty="0">
                <a:solidFill>
                  <a:srgbClr val="EEA342"/>
                </a:solidFill>
                <a:ea typeface="Open Sans" panose="020B0606030504020204" pitchFamily="34" charset="0"/>
                <a:cs typeface="Open Sans" panose="020B0606030504020204" pitchFamily="34" charset="0"/>
              </a:rPr>
              <a:t>Limites Jurisprudenciais</a:t>
            </a:r>
            <a:endParaRPr lang="pt-BR" sz="1600" dirty="0"/>
          </a:p>
          <a:p>
            <a:pPr marL="342900" indent="-342900" algn="just">
              <a:lnSpc>
                <a:spcPct val="130000"/>
              </a:lnSpc>
              <a:buFont typeface="Arial" panose="020B0604020202020204" pitchFamily="34" charset="0"/>
              <a:buChar char="•"/>
            </a:pPr>
            <a:r>
              <a:rPr lang="en-US" sz="1600" dirty="0">
                <a:solidFill>
                  <a:srgbClr val="4D4D4D"/>
                </a:solidFill>
                <a:latin typeface="Calibri" panose="020F0502020204030204" pitchFamily="34" charset="0"/>
                <a:cs typeface="Calibri" panose="020F0502020204030204" pitchFamily="34" charset="0"/>
              </a:rPr>
              <a:t>ADI 3105. EC 41/2003. </a:t>
            </a:r>
            <a:r>
              <a:rPr lang="en-US" sz="1600" dirty="0" err="1">
                <a:solidFill>
                  <a:srgbClr val="4D4D4D"/>
                </a:solidFill>
                <a:latin typeface="Calibri" panose="020F0502020204030204" pitchFamily="34" charset="0"/>
                <a:cs typeface="Calibri" panose="020F0502020204030204" pitchFamily="34" charset="0"/>
              </a:rPr>
              <a:t>Contribuição</a:t>
            </a:r>
            <a:r>
              <a:rPr lang="en-US" sz="1600" dirty="0">
                <a:solidFill>
                  <a:srgbClr val="4D4D4D"/>
                </a:solidFill>
                <a:latin typeface="Calibri" panose="020F0502020204030204" pitchFamily="34" charset="0"/>
                <a:cs typeface="Calibri" panose="020F0502020204030204" pitchFamily="34" charset="0"/>
              </a:rPr>
              <a:t> </a:t>
            </a:r>
            <a:r>
              <a:rPr lang="en-US" sz="1600" dirty="0" err="1">
                <a:solidFill>
                  <a:srgbClr val="4D4D4D"/>
                </a:solidFill>
                <a:latin typeface="Calibri" panose="020F0502020204030204" pitchFamily="34" charset="0"/>
                <a:cs typeface="Calibri" panose="020F0502020204030204" pitchFamily="34" charset="0"/>
              </a:rPr>
              <a:t>previdenciária</a:t>
            </a:r>
            <a:r>
              <a:rPr lang="en-US" sz="1600" dirty="0">
                <a:solidFill>
                  <a:srgbClr val="4D4D4D"/>
                </a:solidFill>
                <a:latin typeface="Calibri" panose="020F0502020204030204" pitchFamily="34" charset="0"/>
                <a:cs typeface="Calibri" panose="020F0502020204030204" pitchFamily="34" charset="0"/>
              </a:rPr>
              <a:t> de </a:t>
            </a:r>
            <a:r>
              <a:rPr lang="en-US" sz="1600" dirty="0" err="1">
                <a:solidFill>
                  <a:srgbClr val="4D4D4D"/>
                </a:solidFill>
                <a:latin typeface="Calibri" panose="020F0502020204030204" pitchFamily="34" charset="0"/>
                <a:cs typeface="Calibri" panose="020F0502020204030204" pitchFamily="34" charset="0"/>
              </a:rPr>
              <a:t>aposentados</a:t>
            </a:r>
            <a:r>
              <a:rPr lang="en-US" sz="1600" dirty="0">
                <a:solidFill>
                  <a:srgbClr val="4D4D4D"/>
                </a:solidFill>
                <a:latin typeface="Calibri" panose="020F0502020204030204" pitchFamily="34" charset="0"/>
                <a:cs typeface="Calibri" panose="020F0502020204030204" pitchFamily="34" charset="0"/>
              </a:rPr>
              <a:t> e </a:t>
            </a:r>
            <a:r>
              <a:rPr lang="en-US" sz="1600" dirty="0" err="1">
                <a:solidFill>
                  <a:srgbClr val="4D4D4D"/>
                </a:solidFill>
                <a:latin typeface="Calibri" panose="020F0502020204030204" pitchFamily="34" charset="0"/>
                <a:cs typeface="Calibri" panose="020F0502020204030204" pitchFamily="34" charset="0"/>
              </a:rPr>
              <a:t>pensionistas</a:t>
            </a:r>
            <a:r>
              <a:rPr lang="en-US" sz="1600" dirty="0">
                <a:solidFill>
                  <a:srgbClr val="4D4D4D"/>
                </a:solidFill>
                <a:latin typeface="Calibri" panose="020F0502020204030204" pitchFamily="34" charset="0"/>
                <a:cs typeface="Calibri" panose="020F0502020204030204" pitchFamily="34" charset="0"/>
              </a:rPr>
              <a:t>. </a:t>
            </a:r>
            <a:r>
              <a:rPr lang="en-US" sz="1600" dirty="0" err="1">
                <a:solidFill>
                  <a:srgbClr val="4D4D4D"/>
                </a:solidFill>
                <a:latin typeface="Calibri" panose="020F0502020204030204" pitchFamily="34" charset="0"/>
                <a:cs typeface="Calibri" panose="020F0502020204030204" pitchFamily="34" charset="0"/>
              </a:rPr>
              <a:t>Diferença</a:t>
            </a:r>
            <a:r>
              <a:rPr lang="en-US" sz="1600" dirty="0">
                <a:solidFill>
                  <a:srgbClr val="4D4D4D"/>
                </a:solidFill>
                <a:latin typeface="Calibri" panose="020F0502020204030204" pitchFamily="34" charset="0"/>
                <a:cs typeface="Calibri" panose="020F0502020204030204" pitchFamily="34" charset="0"/>
              </a:rPr>
              <a:t> de </a:t>
            </a:r>
            <a:r>
              <a:rPr lang="en-US" sz="1600" dirty="0" err="1">
                <a:solidFill>
                  <a:srgbClr val="4D4D4D"/>
                </a:solidFill>
                <a:latin typeface="Calibri" panose="020F0502020204030204" pitchFamily="34" charset="0"/>
                <a:cs typeface="Calibri" panose="020F0502020204030204" pitchFamily="34" charset="0"/>
              </a:rPr>
              <a:t>alíquotas</a:t>
            </a:r>
            <a:r>
              <a:rPr lang="en-US" sz="1600" dirty="0">
                <a:solidFill>
                  <a:srgbClr val="4D4D4D"/>
                </a:solidFill>
                <a:latin typeface="Calibri" panose="020F0502020204030204" pitchFamily="34" charset="0"/>
                <a:cs typeface="Calibri" panose="020F0502020204030204" pitchFamily="34" charset="0"/>
              </a:rPr>
              <a:t>.</a:t>
            </a:r>
          </a:p>
          <a:p>
            <a:pPr marL="342900" indent="-342900" algn="just">
              <a:lnSpc>
                <a:spcPct val="130000"/>
              </a:lnSpc>
              <a:buFont typeface="Arial" panose="020B0604020202020204" pitchFamily="34" charset="0"/>
              <a:buChar char="•"/>
            </a:pPr>
            <a:r>
              <a:rPr lang="en-US" sz="1600" dirty="0">
                <a:solidFill>
                  <a:srgbClr val="4D4D4D"/>
                </a:solidFill>
                <a:latin typeface="Calibri" panose="020F0502020204030204" pitchFamily="34" charset="0"/>
                <a:cs typeface="Calibri" panose="020F0502020204030204" pitchFamily="34" charset="0"/>
              </a:rPr>
              <a:t>ADI 3104. </a:t>
            </a:r>
            <a:r>
              <a:rPr lang="en-US" sz="1600" dirty="0" err="1">
                <a:solidFill>
                  <a:srgbClr val="4D4D4D"/>
                </a:solidFill>
                <a:latin typeface="Calibri" panose="020F0502020204030204" pitchFamily="34" charset="0"/>
                <a:cs typeface="Calibri" panose="020F0502020204030204" pitchFamily="34" charset="0"/>
              </a:rPr>
              <a:t>Regras</a:t>
            </a:r>
            <a:r>
              <a:rPr lang="en-US" sz="1600" dirty="0">
                <a:solidFill>
                  <a:srgbClr val="4D4D4D"/>
                </a:solidFill>
                <a:latin typeface="Calibri" panose="020F0502020204030204" pitchFamily="34" charset="0"/>
                <a:cs typeface="Calibri" panose="020F0502020204030204" pitchFamily="34" charset="0"/>
              </a:rPr>
              <a:t> de </a:t>
            </a:r>
            <a:r>
              <a:rPr lang="en-US" sz="1600" dirty="0" err="1">
                <a:solidFill>
                  <a:srgbClr val="4D4D4D"/>
                </a:solidFill>
                <a:latin typeface="Calibri" panose="020F0502020204030204" pitchFamily="34" charset="0"/>
                <a:cs typeface="Calibri" panose="020F0502020204030204" pitchFamily="34" charset="0"/>
              </a:rPr>
              <a:t>transição</a:t>
            </a:r>
            <a:r>
              <a:rPr lang="en-US" sz="1600" dirty="0">
                <a:solidFill>
                  <a:srgbClr val="4D4D4D"/>
                </a:solidFill>
                <a:latin typeface="Calibri" panose="020F0502020204030204" pitchFamily="34" charset="0"/>
                <a:cs typeface="Calibri" panose="020F0502020204030204" pitchFamily="34" charset="0"/>
              </a:rPr>
              <a:t> do </a:t>
            </a:r>
            <a:r>
              <a:rPr lang="en-US" sz="1600" dirty="0" err="1">
                <a:solidFill>
                  <a:srgbClr val="4D4D4D"/>
                </a:solidFill>
                <a:latin typeface="Calibri" panose="020F0502020204030204" pitchFamily="34" charset="0"/>
                <a:cs typeface="Calibri" panose="020F0502020204030204" pitchFamily="34" charset="0"/>
              </a:rPr>
              <a:t>artigo</a:t>
            </a:r>
            <a:r>
              <a:rPr lang="en-US" sz="1600" dirty="0">
                <a:solidFill>
                  <a:srgbClr val="4D4D4D"/>
                </a:solidFill>
                <a:latin typeface="Calibri" panose="020F0502020204030204" pitchFamily="34" charset="0"/>
                <a:cs typeface="Calibri" panose="020F0502020204030204" pitchFamily="34" charset="0"/>
              </a:rPr>
              <a:t> 2º da EC 41/2003. </a:t>
            </a:r>
          </a:p>
          <a:p>
            <a:pPr marL="1440000" algn="just">
              <a:lnSpc>
                <a:spcPct val="130000"/>
              </a:lnSpc>
            </a:pPr>
            <a:r>
              <a:rPr lang="en-US" sz="1400" i="1" dirty="0" err="1">
                <a:solidFill>
                  <a:srgbClr val="4D4D4D"/>
                </a:solidFill>
                <a:latin typeface="Calibri" panose="020F0502020204030204" pitchFamily="34" charset="0"/>
                <a:cs typeface="Calibri" panose="020F0502020204030204" pitchFamily="34" charset="0"/>
              </a:rPr>
              <a:t>Ministra</a:t>
            </a:r>
            <a:r>
              <a:rPr lang="en-US" sz="1400" i="1" dirty="0">
                <a:solidFill>
                  <a:srgbClr val="4D4D4D"/>
                </a:solidFill>
                <a:latin typeface="Calibri" panose="020F0502020204030204" pitchFamily="34" charset="0"/>
                <a:cs typeface="Calibri" panose="020F0502020204030204" pitchFamily="34" charset="0"/>
              </a:rPr>
              <a:t> Carmen </a:t>
            </a:r>
            <a:r>
              <a:rPr lang="en-US" sz="1400" i="1" dirty="0" err="1">
                <a:solidFill>
                  <a:srgbClr val="4D4D4D"/>
                </a:solidFill>
                <a:latin typeface="Calibri" panose="020F0502020204030204" pitchFamily="34" charset="0"/>
                <a:cs typeface="Calibri" panose="020F0502020204030204" pitchFamily="34" charset="0"/>
              </a:rPr>
              <a:t>Lúcia</a:t>
            </a:r>
            <a:r>
              <a:rPr lang="en-US" sz="1400" i="1" dirty="0">
                <a:solidFill>
                  <a:srgbClr val="4D4D4D"/>
                </a:solidFill>
                <a:latin typeface="Calibri" panose="020F0502020204030204" pitchFamily="34" charset="0"/>
                <a:cs typeface="Calibri" panose="020F0502020204030204" pitchFamily="34" charset="0"/>
              </a:rPr>
              <a:t>: tempus </a:t>
            </a:r>
            <a:r>
              <a:rPr lang="en-US" sz="1400" i="1" dirty="0" err="1">
                <a:solidFill>
                  <a:srgbClr val="4D4D4D"/>
                </a:solidFill>
                <a:latin typeface="Calibri" panose="020F0502020204030204" pitchFamily="34" charset="0"/>
                <a:cs typeface="Calibri" panose="020F0502020204030204" pitchFamily="34" charset="0"/>
              </a:rPr>
              <a:t>regit</a:t>
            </a:r>
            <a:r>
              <a:rPr lang="en-US" sz="1400" i="1" dirty="0">
                <a:solidFill>
                  <a:srgbClr val="4D4D4D"/>
                </a:solidFill>
                <a:latin typeface="Calibri" panose="020F0502020204030204" pitchFamily="34" charset="0"/>
                <a:cs typeface="Calibri" panose="020F0502020204030204" pitchFamily="34" charset="0"/>
              </a:rPr>
              <a:t> </a:t>
            </a:r>
            <a:r>
              <a:rPr lang="en-US" sz="1400" i="1" dirty="0" err="1">
                <a:solidFill>
                  <a:srgbClr val="4D4D4D"/>
                </a:solidFill>
                <a:latin typeface="Calibri" panose="020F0502020204030204" pitchFamily="34" charset="0"/>
                <a:cs typeface="Calibri" panose="020F0502020204030204" pitchFamily="34" charset="0"/>
              </a:rPr>
              <a:t>actum</a:t>
            </a:r>
            <a:r>
              <a:rPr lang="en-US" sz="1400" i="1" dirty="0">
                <a:solidFill>
                  <a:srgbClr val="4D4D4D"/>
                </a:solidFill>
                <a:latin typeface="Calibri" panose="020F0502020204030204" pitchFamily="34" charset="0"/>
                <a:cs typeface="Calibri" panose="020F0502020204030204" pitchFamily="34" charset="0"/>
              </a:rPr>
              <a:t>. </a:t>
            </a:r>
            <a:r>
              <a:rPr lang="en-US" sz="1400" i="1" dirty="0" err="1">
                <a:solidFill>
                  <a:srgbClr val="4D4D4D"/>
                </a:solidFill>
                <a:latin typeface="Calibri" panose="020F0502020204030204" pitchFamily="34" charset="0"/>
                <a:cs typeface="Calibri" panose="020F0502020204030204" pitchFamily="34" charset="0"/>
              </a:rPr>
              <a:t>Retrocesso</a:t>
            </a:r>
            <a:r>
              <a:rPr lang="en-US" sz="1400" i="1" dirty="0">
                <a:solidFill>
                  <a:srgbClr val="4D4D4D"/>
                </a:solidFill>
                <a:latin typeface="Calibri" panose="020F0502020204030204" pitchFamily="34" charset="0"/>
                <a:cs typeface="Calibri" panose="020F0502020204030204" pitchFamily="34" charset="0"/>
              </a:rPr>
              <a:t> social se </a:t>
            </a:r>
            <a:r>
              <a:rPr lang="en-US" sz="1400" i="1" dirty="0" err="1">
                <a:solidFill>
                  <a:srgbClr val="4D4D4D"/>
                </a:solidFill>
                <a:latin typeface="Calibri" panose="020F0502020204030204" pitchFamily="34" charset="0"/>
                <a:cs typeface="Calibri" panose="020F0502020204030204" pitchFamily="34" charset="0"/>
              </a:rPr>
              <a:t>negada</a:t>
            </a:r>
            <a:r>
              <a:rPr lang="en-US" sz="1400" i="1" dirty="0">
                <a:solidFill>
                  <a:srgbClr val="4D4D4D"/>
                </a:solidFill>
                <a:latin typeface="Calibri" panose="020F0502020204030204" pitchFamily="34" charset="0"/>
                <a:cs typeface="Calibri" panose="020F0502020204030204" pitchFamily="34" charset="0"/>
              </a:rPr>
              <a:t> </a:t>
            </a:r>
            <a:r>
              <a:rPr lang="en-US" sz="1400" i="1" dirty="0" err="1">
                <a:solidFill>
                  <a:srgbClr val="4D4D4D"/>
                </a:solidFill>
                <a:latin typeface="Calibri" panose="020F0502020204030204" pitchFamily="34" charset="0"/>
                <a:cs typeface="Calibri" panose="020F0502020204030204" pitchFamily="34" charset="0"/>
              </a:rPr>
              <a:t>aposentadoria</a:t>
            </a:r>
            <a:r>
              <a:rPr lang="en-US" sz="1400" i="1" dirty="0">
                <a:solidFill>
                  <a:srgbClr val="4D4D4D"/>
                </a:solidFill>
                <a:latin typeface="Calibri" panose="020F0502020204030204" pitchFamily="34" charset="0"/>
                <a:cs typeface="Calibri" panose="020F0502020204030204" pitchFamily="34" charset="0"/>
              </a:rPr>
              <a:t>.</a:t>
            </a:r>
          </a:p>
          <a:p>
            <a:pPr marL="1440000" algn="just">
              <a:lnSpc>
                <a:spcPct val="130000"/>
              </a:lnSpc>
            </a:pPr>
            <a:r>
              <a:rPr lang="en-US" sz="1400" i="1" dirty="0" err="1">
                <a:solidFill>
                  <a:srgbClr val="4D4D4D"/>
                </a:solidFill>
                <a:latin typeface="Calibri" panose="020F0502020204030204" pitchFamily="34" charset="0"/>
                <a:cs typeface="Calibri" panose="020F0502020204030204" pitchFamily="34" charset="0"/>
              </a:rPr>
              <a:t>Ministro</a:t>
            </a:r>
            <a:r>
              <a:rPr lang="en-US" sz="1400" i="1" dirty="0">
                <a:solidFill>
                  <a:srgbClr val="4D4D4D"/>
                </a:solidFill>
                <a:latin typeface="Calibri" panose="020F0502020204030204" pitchFamily="34" charset="0"/>
                <a:cs typeface="Calibri" panose="020F0502020204030204" pitchFamily="34" charset="0"/>
              </a:rPr>
              <a:t> </a:t>
            </a:r>
            <a:r>
              <a:rPr lang="en-US" sz="1400" i="1" dirty="0" err="1">
                <a:solidFill>
                  <a:srgbClr val="4D4D4D"/>
                </a:solidFill>
                <a:latin typeface="Calibri" panose="020F0502020204030204" pitchFamily="34" charset="0"/>
                <a:cs typeface="Calibri" panose="020F0502020204030204" pitchFamily="34" charset="0"/>
              </a:rPr>
              <a:t>Cézar</a:t>
            </a:r>
            <a:r>
              <a:rPr lang="en-US" sz="1400" i="1" dirty="0">
                <a:solidFill>
                  <a:srgbClr val="4D4D4D"/>
                </a:solidFill>
                <a:latin typeface="Calibri" panose="020F0502020204030204" pitchFamily="34" charset="0"/>
                <a:cs typeface="Calibri" panose="020F0502020204030204" pitchFamily="34" charset="0"/>
              </a:rPr>
              <a:t> Peluso: </a:t>
            </a:r>
            <a:r>
              <a:rPr lang="en-US" sz="1400" i="1" dirty="0" err="1">
                <a:solidFill>
                  <a:srgbClr val="4D4D4D"/>
                </a:solidFill>
                <a:latin typeface="Calibri" panose="020F0502020204030204" pitchFamily="34" charset="0"/>
                <a:cs typeface="Calibri" panose="020F0502020204030204" pitchFamily="34" charset="0"/>
              </a:rPr>
              <a:t>paradoxo</a:t>
            </a:r>
            <a:r>
              <a:rPr lang="en-US" sz="1400" i="1" dirty="0">
                <a:solidFill>
                  <a:srgbClr val="4D4D4D"/>
                </a:solidFill>
                <a:latin typeface="Calibri" panose="020F0502020204030204" pitchFamily="34" charset="0"/>
                <a:cs typeface="Calibri" panose="020F0502020204030204" pitchFamily="34" charset="0"/>
              </a:rPr>
              <a:t> </a:t>
            </a:r>
            <a:r>
              <a:rPr lang="en-US" sz="1400" i="1" dirty="0" err="1">
                <a:solidFill>
                  <a:srgbClr val="4D4D4D"/>
                </a:solidFill>
                <a:latin typeface="Calibri" panose="020F0502020204030204" pitchFamily="34" charset="0"/>
                <a:cs typeface="Calibri" panose="020F0502020204030204" pitchFamily="34" charset="0"/>
              </a:rPr>
              <a:t>restringir</a:t>
            </a:r>
            <a:r>
              <a:rPr lang="en-US" sz="1400" i="1" dirty="0">
                <a:solidFill>
                  <a:srgbClr val="4D4D4D"/>
                </a:solidFill>
                <a:latin typeface="Calibri" panose="020F0502020204030204" pitchFamily="34" charset="0"/>
                <a:cs typeface="Calibri" panose="020F0502020204030204" pitchFamily="34" charset="0"/>
              </a:rPr>
              <a:t> a </a:t>
            </a:r>
            <a:r>
              <a:rPr lang="en-US" sz="1400" i="1" dirty="0" err="1">
                <a:solidFill>
                  <a:srgbClr val="4D4D4D"/>
                </a:solidFill>
                <a:latin typeface="Calibri" panose="020F0502020204030204" pitchFamily="34" charset="0"/>
                <a:cs typeface="Calibri" panose="020F0502020204030204" pitchFamily="34" charset="0"/>
              </a:rPr>
              <a:t>alteração</a:t>
            </a:r>
            <a:r>
              <a:rPr lang="en-US" sz="1400" i="1" dirty="0">
                <a:solidFill>
                  <a:srgbClr val="4D4D4D"/>
                </a:solidFill>
                <a:latin typeface="Calibri" panose="020F0502020204030204" pitchFamily="34" charset="0"/>
                <a:cs typeface="Calibri" panose="020F0502020204030204" pitchFamily="34" charset="0"/>
              </a:rPr>
              <a:t>. </a:t>
            </a:r>
            <a:r>
              <a:rPr lang="en-US" sz="1400" i="1" dirty="0" err="1">
                <a:solidFill>
                  <a:srgbClr val="4D4D4D"/>
                </a:solidFill>
                <a:latin typeface="Calibri" panose="020F0502020204030204" pitchFamily="34" charset="0"/>
                <a:cs typeface="Calibri" panose="020F0502020204030204" pitchFamily="34" charset="0"/>
              </a:rPr>
              <a:t>Sempre</a:t>
            </a:r>
            <a:r>
              <a:rPr lang="en-US" sz="1400" i="1" dirty="0">
                <a:solidFill>
                  <a:srgbClr val="4D4D4D"/>
                </a:solidFill>
                <a:latin typeface="Calibri" panose="020F0502020204030204" pitchFamily="34" charset="0"/>
                <a:cs typeface="Calibri" panose="020F0502020204030204" pitchFamily="34" charset="0"/>
              </a:rPr>
              <a:t> </a:t>
            </a:r>
            <a:r>
              <a:rPr lang="en-US" sz="1400" i="1" dirty="0" err="1">
                <a:solidFill>
                  <a:srgbClr val="4D4D4D"/>
                </a:solidFill>
                <a:latin typeface="Calibri" panose="020F0502020204030204" pitchFamily="34" charset="0"/>
                <a:cs typeface="Calibri" panose="020F0502020204030204" pitchFamily="34" charset="0"/>
              </a:rPr>
              <a:t>haverá</a:t>
            </a:r>
            <a:r>
              <a:rPr lang="en-US" sz="1400" i="1" dirty="0">
                <a:solidFill>
                  <a:srgbClr val="4D4D4D"/>
                </a:solidFill>
                <a:latin typeface="Calibri" panose="020F0502020204030204" pitchFamily="34" charset="0"/>
                <a:cs typeface="Calibri" panose="020F0502020204030204" pitchFamily="34" charset="0"/>
              </a:rPr>
              <a:t> </a:t>
            </a:r>
            <a:r>
              <a:rPr lang="en-US" sz="1400" i="1" dirty="0" err="1">
                <a:solidFill>
                  <a:srgbClr val="4D4D4D"/>
                </a:solidFill>
                <a:latin typeface="Calibri" panose="020F0502020204030204" pitchFamily="34" charset="0"/>
                <a:cs typeface="Calibri" panose="020F0502020204030204" pitchFamily="34" charset="0"/>
              </a:rPr>
              <a:t>servidor</a:t>
            </a:r>
            <a:r>
              <a:rPr lang="en-US" sz="1400" i="1" dirty="0">
                <a:solidFill>
                  <a:srgbClr val="4D4D4D"/>
                </a:solidFill>
                <a:latin typeface="Calibri" panose="020F0502020204030204" pitchFamily="34" charset="0"/>
                <a:cs typeface="Calibri" panose="020F0502020204030204" pitchFamily="34" charset="0"/>
              </a:rPr>
              <a:t> </a:t>
            </a:r>
            <a:r>
              <a:rPr lang="en-US" sz="1400" i="1" dirty="0" err="1">
                <a:solidFill>
                  <a:srgbClr val="4D4D4D"/>
                </a:solidFill>
                <a:latin typeface="Calibri" panose="020F0502020204030204" pitchFamily="34" charset="0"/>
                <a:cs typeface="Calibri" panose="020F0502020204030204" pitchFamily="34" charset="0"/>
              </a:rPr>
              <a:t>em</a:t>
            </a:r>
            <a:r>
              <a:rPr lang="en-US" sz="1400" i="1" dirty="0">
                <a:solidFill>
                  <a:srgbClr val="4D4D4D"/>
                </a:solidFill>
                <a:latin typeface="Calibri" panose="020F0502020204030204" pitchFamily="34" charset="0"/>
                <a:cs typeface="Calibri" panose="020F0502020204030204" pitchFamily="34" charset="0"/>
              </a:rPr>
              <a:t> </a:t>
            </a:r>
            <a:r>
              <a:rPr lang="en-US" sz="1400" i="1" dirty="0" err="1">
                <a:solidFill>
                  <a:srgbClr val="4D4D4D"/>
                </a:solidFill>
                <a:latin typeface="Calibri" panose="020F0502020204030204" pitchFamily="34" charset="0"/>
                <a:cs typeface="Calibri" panose="020F0502020204030204" pitchFamily="34" charset="0"/>
              </a:rPr>
              <a:t>processo</a:t>
            </a:r>
            <a:r>
              <a:rPr lang="en-US" sz="1400" i="1" dirty="0">
                <a:solidFill>
                  <a:srgbClr val="4D4D4D"/>
                </a:solidFill>
                <a:latin typeface="Calibri" panose="020F0502020204030204" pitchFamily="34" charset="0"/>
                <a:cs typeface="Calibri" panose="020F0502020204030204" pitchFamily="34" charset="0"/>
              </a:rPr>
              <a:t> de </a:t>
            </a:r>
            <a:r>
              <a:rPr lang="en-US" sz="1400" i="1" dirty="0" err="1">
                <a:solidFill>
                  <a:srgbClr val="4D4D4D"/>
                </a:solidFill>
                <a:latin typeface="Calibri" panose="020F0502020204030204" pitchFamily="34" charset="0"/>
                <a:cs typeface="Calibri" panose="020F0502020204030204" pitchFamily="34" charset="0"/>
              </a:rPr>
              <a:t>aquisição</a:t>
            </a:r>
            <a:r>
              <a:rPr lang="en-US" sz="1400" i="1" dirty="0">
                <a:solidFill>
                  <a:srgbClr val="4D4D4D"/>
                </a:solidFill>
                <a:latin typeface="Calibri" panose="020F0502020204030204" pitchFamily="34" charset="0"/>
                <a:cs typeface="Calibri" panose="020F0502020204030204" pitchFamily="34" charset="0"/>
              </a:rPr>
              <a:t> de </a:t>
            </a:r>
            <a:r>
              <a:rPr lang="en-US" sz="1400" i="1" dirty="0" err="1">
                <a:solidFill>
                  <a:srgbClr val="4D4D4D"/>
                </a:solidFill>
                <a:latin typeface="Calibri" panose="020F0502020204030204" pitchFamily="34" charset="0"/>
                <a:cs typeface="Calibri" panose="020F0502020204030204" pitchFamily="34" charset="0"/>
              </a:rPr>
              <a:t>direito</a:t>
            </a:r>
            <a:r>
              <a:rPr lang="en-US" sz="1400" i="1" dirty="0">
                <a:solidFill>
                  <a:srgbClr val="4D4D4D"/>
                </a:solidFill>
                <a:latin typeface="Calibri" panose="020F0502020204030204" pitchFamily="34" charset="0"/>
                <a:cs typeface="Calibri" panose="020F0502020204030204" pitchFamily="34" charset="0"/>
              </a:rPr>
              <a:t>.</a:t>
            </a:r>
          </a:p>
          <a:p>
            <a:pPr marL="1440000" algn="just">
              <a:lnSpc>
                <a:spcPct val="130000"/>
              </a:lnSpc>
            </a:pPr>
            <a:r>
              <a:rPr lang="en-US" sz="1400" i="1" dirty="0" err="1">
                <a:solidFill>
                  <a:srgbClr val="4D4D4D"/>
                </a:solidFill>
                <a:latin typeface="Calibri" panose="020F0502020204030204" pitchFamily="34" charset="0"/>
                <a:cs typeface="Calibri" panose="020F0502020204030204" pitchFamily="34" charset="0"/>
              </a:rPr>
              <a:t>Ministro</a:t>
            </a:r>
            <a:r>
              <a:rPr lang="en-US" sz="1400" i="1" dirty="0">
                <a:solidFill>
                  <a:srgbClr val="4D4D4D"/>
                </a:solidFill>
                <a:latin typeface="Calibri" panose="020F0502020204030204" pitchFamily="34" charset="0"/>
                <a:cs typeface="Calibri" panose="020F0502020204030204" pitchFamily="34" charset="0"/>
              </a:rPr>
              <a:t> Carlos Britto: </a:t>
            </a:r>
            <a:r>
              <a:rPr lang="en-US" sz="1400" i="1" dirty="0" err="1">
                <a:solidFill>
                  <a:srgbClr val="4D4D4D"/>
                </a:solidFill>
                <a:latin typeface="Calibri" panose="020F0502020204030204" pitchFamily="34" charset="0"/>
                <a:cs typeface="Calibri" panose="020F0502020204030204" pitchFamily="34" charset="0"/>
              </a:rPr>
              <a:t>impossibilidade</a:t>
            </a:r>
            <a:r>
              <a:rPr lang="en-US" sz="1400" i="1" dirty="0">
                <a:solidFill>
                  <a:srgbClr val="4D4D4D"/>
                </a:solidFill>
                <a:latin typeface="Calibri" panose="020F0502020204030204" pitchFamily="34" charset="0"/>
                <a:cs typeface="Calibri" panose="020F0502020204030204" pitchFamily="34" charset="0"/>
              </a:rPr>
              <a:t> de </a:t>
            </a:r>
            <a:r>
              <a:rPr lang="en-US" sz="1400" i="1" dirty="0" err="1">
                <a:solidFill>
                  <a:srgbClr val="4D4D4D"/>
                </a:solidFill>
                <a:latin typeface="Calibri" panose="020F0502020204030204" pitchFamily="34" charset="0"/>
                <a:cs typeface="Calibri" panose="020F0502020204030204" pitchFamily="34" charset="0"/>
              </a:rPr>
              <a:t>retrocesso</a:t>
            </a:r>
            <a:r>
              <a:rPr lang="en-US" sz="1400" i="1" dirty="0">
                <a:solidFill>
                  <a:srgbClr val="4D4D4D"/>
                </a:solidFill>
                <a:latin typeface="Calibri" panose="020F0502020204030204" pitchFamily="34" charset="0"/>
                <a:cs typeface="Calibri" panose="020F0502020204030204" pitchFamily="34" charset="0"/>
              </a:rPr>
              <a:t> social; “o </a:t>
            </a:r>
            <a:r>
              <a:rPr lang="en-US" sz="1400" i="1" dirty="0" err="1">
                <a:solidFill>
                  <a:srgbClr val="4D4D4D"/>
                </a:solidFill>
                <a:latin typeface="Calibri" panose="020F0502020204030204" pitchFamily="34" charset="0"/>
                <a:cs typeface="Calibri" panose="020F0502020204030204" pitchFamily="34" charset="0"/>
              </a:rPr>
              <a:t>servidor</a:t>
            </a:r>
            <a:r>
              <a:rPr lang="en-US" sz="1400" i="1" dirty="0">
                <a:solidFill>
                  <a:srgbClr val="4D4D4D"/>
                </a:solidFill>
                <a:latin typeface="Calibri" panose="020F0502020204030204" pitchFamily="34" charset="0"/>
                <a:cs typeface="Calibri" panose="020F0502020204030204" pitchFamily="34" charset="0"/>
              </a:rPr>
              <a:t> </a:t>
            </a:r>
            <a:r>
              <a:rPr lang="en-US" sz="1400" i="1" dirty="0" err="1">
                <a:solidFill>
                  <a:srgbClr val="4D4D4D"/>
                </a:solidFill>
                <a:latin typeface="Calibri" panose="020F0502020204030204" pitchFamily="34" charset="0"/>
                <a:cs typeface="Calibri" panose="020F0502020204030204" pitchFamily="34" charset="0"/>
              </a:rPr>
              <a:t>não</a:t>
            </a:r>
            <a:r>
              <a:rPr lang="en-US" sz="1400" i="1" dirty="0">
                <a:solidFill>
                  <a:srgbClr val="4D4D4D"/>
                </a:solidFill>
                <a:latin typeface="Calibri" panose="020F0502020204030204" pitchFamily="34" charset="0"/>
                <a:cs typeface="Calibri" panose="020F0502020204030204" pitchFamily="34" charset="0"/>
              </a:rPr>
              <a:t> </a:t>
            </a:r>
            <a:r>
              <a:rPr lang="en-US" sz="1400" i="1" dirty="0" err="1">
                <a:solidFill>
                  <a:srgbClr val="4D4D4D"/>
                </a:solidFill>
                <a:latin typeface="Calibri" panose="020F0502020204030204" pitchFamily="34" charset="0"/>
                <a:cs typeface="Calibri" panose="020F0502020204030204" pitchFamily="34" charset="0"/>
              </a:rPr>
              <a:t>poderia</a:t>
            </a:r>
            <a:r>
              <a:rPr lang="en-US" sz="1400" i="1" dirty="0">
                <a:solidFill>
                  <a:srgbClr val="4D4D4D"/>
                </a:solidFill>
                <a:latin typeface="Calibri" panose="020F0502020204030204" pitchFamily="34" charset="0"/>
                <a:cs typeface="Calibri" panose="020F0502020204030204" pitchFamily="34" charset="0"/>
              </a:rPr>
              <a:t> ser </a:t>
            </a:r>
            <a:r>
              <a:rPr lang="en-US" sz="1400" i="1" dirty="0" err="1">
                <a:solidFill>
                  <a:srgbClr val="4D4D4D"/>
                </a:solidFill>
                <a:latin typeface="Calibri" panose="020F0502020204030204" pitchFamily="34" charset="0"/>
                <a:cs typeface="Calibri" panose="020F0502020204030204" pitchFamily="34" charset="0"/>
              </a:rPr>
              <a:t>colhido</a:t>
            </a:r>
            <a:r>
              <a:rPr lang="en-US" sz="1400" i="1" dirty="0">
                <a:solidFill>
                  <a:srgbClr val="4D4D4D"/>
                </a:solidFill>
                <a:latin typeface="Calibri" panose="020F0502020204030204" pitchFamily="34" charset="0"/>
                <a:cs typeface="Calibri" panose="020F0502020204030204" pitchFamily="34" charset="0"/>
              </a:rPr>
              <a:t> por nova </a:t>
            </a:r>
            <a:r>
              <a:rPr lang="en-US" sz="1400" i="1" dirty="0" err="1">
                <a:solidFill>
                  <a:srgbClr val="4D4D4D"/>
                </a:solidFill>
                <a:latin typeface="Calibri" panose="020F0502020204030204" pitchFamily="34" charset="0"/>
                <a:cs typeface="Calibri" panose="020F0502020204030204" pitchFamily="34" charset="0"/>
              </a:rPr>
              <a:t>regra</a:t>
            </a:r>
            <a:r>
              <a:rPr lang="en-US" sz="1400" i="1" dirty="0">
                <a:solidFill>
                  <a:srgbClr val="4D4D4D"/>
                </a:solidFill>
                <a:latin typeface="Calibri" panose="020F0502020204030204" pitchFamily="34" charset="0"/>
                <a:cs typeface="Calibri" panose="020F0502020204030204" pitchFamily="34" charset="0"/>
              </a:rPr>
              <a:t>, </a:t>
            </a:r>
            <a:r>
              <a:rPr lang="en-US" sz="1400" i="1" dirty="0" err="1">
                <a:solidFill>
                  <a:srgbClr val="4D4D4D"/>
                </a:solidFill>
                <a:latin typeface="Calibri" panose="020F0502020204030204" pitchFamily="34" charset="0"/>
                <a:cs typeface="Calibri" panose="020F0502020204030204" pitchFamily="34" charset="0"/>
              </a:rPr>
              <a:t>agravando</a:t>
            </a:r>
            <a:r>
              <a:rPr lang="en-US" sz="1400" i="1" dirty="0">
                <a:solidFill>
                  <a:srgbClr val="4D4D4D"/>
                </a:solidFill>
                <a:latin typeface="Calibri" panose="020F0502020204030204" pitchFamily="34" charset="0"/>
                <a:cs typeface="Calibri" panose="020F0502020204030204" pitchFamily="34" charset="0"/>
              </a:rPr>
              <a:t> </a:t>
            </a:r>
            <a:r>
              <a:rPr lang="en-US" sz="1400" i="1" dirty="0" err="1">
                <a:solidFill>
                  <a:srgbClr val="4D4D4D"/>
                </a:solidFill>
                <a:latin typeface="Calibri" panose="020F0502020204030204" pitchFamily="34" charset="0"/>
                <a:cs typeface="Calibri" panose="020F0502020204030204" pitchFamily="34" charset="0"/>
              </a:rPr>
              <a:t>extremamente</a:t>
            </a:r>
            <a:r>
              <a:rPr lang="en-US" sz="1400" i="1" dirty="0">
                <a:solidFill>
                  <a:srgbClr val="4D4D4D"/>
                </a:solidFill>
                <a:latin typeface="Calibri" panose="020F0502020204030204" pitchFamily="34" charset="0"/>
                <a:cs typeface="Calibri" panose="020F0502020204030204" pitchFamily="34" charset="0"/>
              </a:rPr>
              <a:t> a </a:t>
            </a:r>
            <a:r>
              <a:rPr lang="en-US" sz="1400" i="1" dirty="0" err="1">
                <a:solidFill>
                  <a:srgbClr val="4D4D4D"/>
                </a:solidFill>
                <a:latin typeface="Calibri" panose="020F0502020204030204" pitchFamily="34" charset="0"/>
                <a:cs typeface="Calibri" panose="020F0502020204030204" pitchFamily="34" charset="0"/>
              </a:rPr>
              <a:t>sua</a:t>
            </a:r>
            <a:r>
              <a:rPr lang="en-US" sz="1400" i="1" dirty="0">
                <a:solidFill>
                  <a:srgbClr val="4D4D4D"/>
                </a:solidFill>
                <a:latin typeface="Calibri" panose="020F0502020204030204" pitchFamily="34" charset="0"/>
                <a:cs typeface="Calibri" panose="020F0502020204030204" pitchFamily="34" charset="0"/>
              </a:rPr>
              <a:t> </a:t>
            </a:r>
            <a:r>
              <a:rPr lang="en-US" sz="1400" i="1" dirty="0" err="1">
                <a:solidFill>
                  <a:srgbClr val="4D4D4D"/>
                </a:solidFill>
                <a:latin typeface="Calibri" panose="020F0502020204030204" pitchFamily="34" charset="0"/>
                <a:cs typeface="Calibri" panose="020F0502020204030204" pitchFamily="34" charset="0"/>
              </a:rPr>
              <a:t>situação</a:t>
            </a:r>
            <a:r>
              <a:rPr lang="en-US" sz="1400" i="1" dirty="0">
                <a:solidFill>
                  <a:srgbClr val="4D4D4D"/>
                </a:solidFill>
                <a:latin typeface="Calibri" panose="020F0502020204030204" pitchFamily="34" charset="0"/>
                <a:cs typeface="Calibri" panose="020F0502020204030204" pitchFamily="34" charset="0"/>
              </a:rPr>
              <a:t> e </a:t>
            </a:r>
            <a:r>
              <a:rPr lang="en-US" sz="1400" i="1" dirty="0" err="1">
                <a:solidFill>
                  <a:srgbClr val="4D4D4D"/>
                </a:solidFill>
                <a:latin typeface="Calibri" panose="020F0502020204030204" pitchFamily="34" charset="0"/>
                <a:cs typeface="Calibri" panose="020F0502020204030204" pitchFamily="34" charset="0"/>
              </a:rPr>
              <a:t>aumentando</a:t>
            </a:r>
            <a:r>
              <a:rPr lang="en-US" sz="1400" i="1" dirty="0">
                <a:solidFill>
                  <a:srgbClr val="4D4D4D"/>
                </a:solidFill>
                <a:latin typeface="Calibri" panose="020F0502020204030204" pitchFamily="34" charset="0"/>
                <a:cs typeface="Calibri" panose="020F0502020204030204" pitchFamily="34" charset="0"/>
              </a:rPr>
              <a:t> o tempo de </a:t>
            </a:r>
            <a:r>
              <a:rPr lang="en-US" sz="1400" i="1" dirty="0" err="1">
                <a:solidFill>
                  <a:srgbClr val="4D4D4D"/>
                </a:solidFill>
                <a:latin typeface="Calibri" panose="020F0502020204030204" pitchFamily="34" charset="0"/>
                <a:cs typeface="Calibri" panose="020F0502020204030204" pitchFamily="34" charset="0"/>
              </a:rPr>
              <a:t>contribuição</a:t>
            </a:r>
            <a:r>
              <a:rPr lang="en-US" sz="1400" i="1" dirty="0">
                <a:solidFill>
                  <a:srgbClr val="4D4D4D"/>
                </a:solidFill>
                <a:latin typeface="Calibri" panose="020F0502020204030204" pitchFamily="34" charset="0"/>
                <a:cs typeface="Calibri" panose="020F0502020204030204" pitchFamily="34" charset="0"/>
              </a:rPr>
              <a:t>, com </a:t>
            </a:r>
            <a:r>
              <a:rPr lang="en-US" sz="1400" i="1" dirty="0" err="1">
                <a:solidFill>
                  <a:srgbClr val="4D4D4D"/>
                </a:solidFill>
                <a:latin typeface="Calibri" panose="020F0502020204030204" pitchFamily="34" charset="0"/>
                <a:cs typeface="Calibri" panose="020F0502020204030204" pitchFamily="34" charset="0"/>
              </a:rPr>
              <a:t>certo</a:t>
            </a:r>
            <a:r>
              <a:rPr lang="en-US" sz="1400" i="1" dirty="0">
                <a:solidFill>
                  <a:srgbClr val="4D4D4D"/>
                </a:solidFill>
                <a:latin typeface="Calibri" panose="020F0502020204030204" pitchFamily="34" charset="0"/>
                <a:cs typeface="Calibri" panose="020F0502020204030204" pitchFamily="34" charset="0"/>
              </a:rPr>
              <a:t> </a:t>
            </a:r>
            <a:r>
              <a:rPr lang="en-US" sz="1400" i="1" dirty="0" err="1">
                <a:solidFill>
                  <a:srgbClr val="4D4D4D"/>
                </a:solidFill>
                <a:latin typeface="Calibri" panose="020F0502020204030204" pitchFamily="34" charset="0"/>
                <a:cs typeface="Calibri" panose="020F0502020204030204" pitchFamily="34" charset="0"/>
              </a:rPr>
              <a:t>caráter</a:t>
            </a:r>
            <a:r>
              <a:rPr lang="en-US" sz="1400" i="1" dirty="0">
                <a:solidFill>
                  <a:srgbClr val="4D4D4D"/>
                </a:solidFill>
                <a:latin typeface="Calibri" panose="020F0502020204030204" pitchFamily="34" charset="0"/>
                <a:cs typeface="Calibri" panose="020F0502020204030204" pitchFamily="34" charset="0"/>
              </a:rPr>
              <a:t> </a:t>
            </a:r>
            <a:r>
              <a:rPr lang="en-US" sz="1400" i="1" dirty="0" err="1">
                <a:solidFill>
                  <a:srgbClr val="4D4D4D"/>
                </a:solidFill>
                <a:latin typeface="Calibri" panose="020F0502020204030204" pitchFamily="34" charset="0"/>
                <a:cs typeface="Calibri" panose="020F0502020204030204" pitchFamily="34" charset="0"/>
              </a:rPr>
              <a:t>arbitrária</a:t>
            </a:r>
            <a:r>
              <a:rPr lang="en-US" sz="1400" i="1" dirty="0">
                <a:solidFill>
                  <a:srgbClr val="4D4D4D"/>
                </a:solidFill>
                <a:latin typeface="Calibri" panose="020F0502020204030204" pitchFamily="34" charset="0"/>
                <a:cs typeface="Calibri" panose="020F0502020204030204" pitchFamily="34" charset="0"/>
              </a:rPr>
              <a:t>, </a:t>
            </a:r>
            <a:r>
              <a:rPr lang="en-US" sz="1400" i="1" dirty="0" err="1">
                <a:solidFill>
                  <a:srgbClr val="4D4D4D"/>
                </a:solidFill>
                <a:latin typeface="Calibri" panose="020F0502020204030204" pitchFamily="34" charset="0"/>
                <a:cs typeface="Calibri" panose="020F0502020204030204" pitchFamily="34" charset="0"/>
              </a:rPr>
              <a:t>além</a:t>
            </a:r>
            <a:r>
              <a:rPr lang="en-US" sz="1400" i="1" dirty="0">
                <a:solidFill>
                  <a:srgbClr val="4D4D4D"/>
                </a:solidFill>
                <a:latin typeface="Calibri" panose="020F0502020204030204" pitchFamily="34" charset="0"/>
                <a:cs typeface="Calibri" panose="020F0502020204030204" pitchFamily="34" charset="0"/>
              </a:rPr>
              <a:t> do tempo de </a:t>
            </a:r>
            <a:r>
              <a:rPr lang="en-US" sz="1400" i="1" dirty="0" err="1">
                <a:solidFill>
                  <a:srgbClr val="4D4D4D"/>
                </a:solidFill>
                <a:latin typeface="Calibri" panose="020F0502020204030204" pitchFamily="34" charset="0"/>
                <a:cs typeface="Calibri" panose="020F0502020204030204" pitchFamily="34" charset="0"/>
              </a:rPr>
              <a:t>idade</a:t>
            </a:r>
            <a:r>
              <a:rPr lang="en-US" sz="1400" i="1" dirty="0">
                <a:solidFill>
                  <a:srgbClr val="4D4D4D"/>
                </a:solidFill>
                <a:latin typeface="Calibri" panose="020F0502020204030204" pitchFamily="34" charset="0"/>
                <a:cs typeface="Calibri" panose="020F0502020204030204" pitchFamily="34" charset="0"/>
              </a:rPr>
              <a:t>”</a:t>
            </a:r>
          </a:p>
          <a:p>
            <a:pPr marL="1440000" algn="just">
              <a:lnSpc>
                <a:spcPct val="130000"/>
              </a:lnSpc>
            </a:pPr>
            <a:r>
              <a:rPr lang="en-US" sz="1400" i="1" dirty="0" err="1">
                <a:solidFill>
                  <a:srgbClr val="4D4D4D"/>
                </a:solidFill>
                <a:latin typeface="Calibri" panose="020F0502020204030204" pitchFamily="34" charset="0"/>
                <a:cs typeface="Calibri" panose="020F0502020204030204" pitchFamily="34" charset="0"/>
              </a:rPr>
              <a:t>Ministro</a:t>
            </a:r>
            <a:r>
              <a:rPr lang="en-US" sz="1400" i="1" dirty="0">
                <a:solidFill>
                  <a:srgbClr val="4D4D4D"/>
                </a:solidFill>
                <a:latin typeface="Calibri" panose="020F0502020204030204" pitchFamily="34" charset="0"/>
                <a:cs typeface="Calibri" panose="020F0502020204030204" pitchFamily="34" charset="0"/>
              </a:rPr>
              <a:t> Marco </a:t>
            </a:r>
            <a:r>
              <a:rPr lang="en-US" sz="1400" i="1" dirty="0" err="1">
                <a:solidFill>
                  <a:srgbClr val="4D4D4D"/>
                </a:solidFill>
                <a:latin typeface="Calibri" panose="020F0502020204030204" pitchFamily="34" charset="0"/>
                <a:cs typeface="Calibri" panose="020F0502020204030204" pitchFamily="34" charset="0"/>
              </a:rPr>
              <a:t>Aurélio</a:t>
            </a:r>
            <a:r>
              <a:rPr lang="en-US" sz="1400" i="1" dirty="0">
                <a:solidFill>
                  <a:srgbClr val="4D4D4D"/>
                </a:solidFill>
                <a:latin typeface="Calibri" panose="020F0502020204030204" pitchFamily="34" charset="0"/>
                <a:cs typeface="Calibri" panose="020F0502020204030204" pitchFamily="34" charset="0"/>
              </a:rPr>
              <a:t>: </a:t>
            </a:r>
            <a:r>
              <a:rPr lang="en-US" sz="1400" i="1" dirty="0" err="1">
                <a:solidFill>
                  <a:srgbClr val="4D4D4D"/>
                </a:solidFill>
                <a:latin typeface="Calibri" panose="020F0502020204030204" pitchFamily="34" charset="0"/>
                <a:cs typeface="Calibri" panose="020F0502020204030204" pitchFamily="34" charset="0"/>
              </a:rPr>
              <a:t>sacrifício</a:t>
            </a:r>
            <a:r>
              <a:rPr lang="en-US" sz="1400" i="1" dirty="0">
                <a:solidFill>
                  <a:srgbClr val="4D4D4D"/>
                </a:solidFill>
                <a:latin typeface="Calibri" panose="020F0502020204030204" pitchFamily="34" charset="0"/>
                <a:cs typeface="Calibri" panose="020F0502020204030204" pitchFamily="34" charset="0"/>
              </a:rPr>
              <a:t> de </a:t>
            </a:r>
            <a:r>
              <a:rPr lang="en-US" sz="1400" i="1" dirty="0" err="1">
                <a:solidFill>
                  <a:srgbClr val="4D4D4D"/>
                </a:solidFill>
                <a:latin typeface="Calibri" panose="020F0502020204030204" pitchFamily="34" charset="0"/>
                <a:cs typeface="Calibri" panose="020F0502020204030204" pitchFamily="34" charset="0"/>
              </a:rPr>
              <a:t>valores</a:t>
            </a:r>
            <a:r>
              <a:rPr lang="en-US" sz="1400" i="1" dirty="0">
                <a:solidFill>
                  <a:srgbClr val="4D4D4D"/>
                </a:solidFill>
                <a:latin typeface="Calibri" panose="020F0502020204030204" pitchFamily="34" charset="0"/>
                <a:cs typeface="Calibri" panose="020F0502020204030204" pitchFamily="34" charset="0"/>
              </a:rPr>
              <a:t> </a:t>
            </a:r>
            <a:r>
              <a:rPr lang="en-US" sz="1400" i="1" dirty="0" err="1">
                <a:solidFill>
                  <a:srgbClr val="4D4D4D"/>
                </a:solidFill>
                <a:latin typeface="Calibri" panose="020F0502020204030204" pitchFamily="34" charset="0"/>
                <a:cs typeface="Calibri" panose="020F0502020204030204" pitchFamily="34" charset="0"/>
              </a:rPr>
              <a:t>maiores</a:t>
            </a:r>
            <a:r>
              <a:rPr lang="en-US" sz="1400" i="1" dirty="0">
                <a:solidFill>
                  <a:srgbClr val="4D4D4D"/>
                </a:solidFill>
                <a:latin typeface="Calibri" panose="020F0502020204030204" pitchFamily="34" charset="0"/>
                <a:cs typeface="Calibri" panose="020F0502020204030204" pitchFamily="34" charset="0"/>
              </a:rPr>
              <a:t>, </a:t>
            </a:r>
            <a:r>
              <a:rPr lang="en-US" sz="1400" i="1" dirty="0" err="1">
                <a:solidFill>
                  <a:srgbClr val="4D4D4D"/>
                </a:solidFill>
                <a:latin typeface="Calibri" panose="020F0502020204030204" pitchFamily="34" charset="0"/>
                <a:cs typeface="Calibri" panose="020F0502020204030204" pitchFamily="34" charset="0"/>
              </a:rPr>
              <a:t>como</a:t>
            </a:r>
            <a:r>
              <a:rPr lang="en-US" sz="1400" i="1" dirty="0">
                <a:solidFill>
                  <a:srgbClr val="4D4D4D"/>
                </a:solidFill>
                <a:latin typeface="Calibri" panose="020F0502020204030204" pitchFamily="34" charset="0"/>
                <a:cs typeface="Calibri" panose="020F0502020204030204" pitchFamily="34" charset="0"/>
              </a:rPr>
              <a:t> a </a:t>
            </a:r>
            <a:r>
              <a:rPr lang="en-US" sz="1400" i="1" dirty="0" err="1">
                <a:solidFill>
                  <a:srgbClr val="4D4D4D"/>
                </a:solidFill>
                <a:latin typeface="Calibri" panose="020F0502020204030204" pitchFamily="34" charset="0"/>
                <a:cs typeface="Calibri" panose="020F0502020204030204" pitchFamily="34" charset="0"/>
              </a:rPr>
              <a:t>estabilidade</a:t>
            </a:r>
            <a:r>
              <a:rPr lang="en-US" sz="1400" i="1" dirty="0">
                <a:solidFill>
                  <a:srgbClr val="4D4D4D"/>
                </a:solidFill>
                <a:latin typeface="Calibri" panose="020F0502020204030204" pitchFamily="34" charset="0"/>
                <a:cs typeface="Calibri" panose="020F0502020204030204" pitchFamily="34" charset="0"/>
              </a:rPr>
              <a:t> e a </a:t>
            </a:r>
            <a:r>
              <a:rPr lang="en-US" sz="1400" i="1" dirty="0" err="1">
                <a:solidFill>
                  <a:srgbClr val="4D4D4D"/>
                </a:solidFill>
                <a:latin typeface="Calibri" panose="020F0502020204030204" pitchFamily="34" charset="0"/>
                <a:cs typeface="Calibri" panose="020F0502020204030204" pitchFamily="34" charset="0"/>
              </a:rPr>
              <a:t>segurança</a:t>
            </a:r>
            <a:r>
              <a:rPr lang="en-US" sz="1400" i="1" dirty="0">
                <a:solidFill>
                  <a:srgbClr val="4D4D4D"/>
                </a:solidFill>
                <a:latin typeface="Calibri" panose="020F0502020204030204" pitchFamily="34" charset="0"/>
                <a:cs typeface="Calibri" panose="020F0502020204030204" pitchFamily="34" charset="0"/>
              </a:rPr>
              <a:t> </a:t>
            </a:r>
            <a:r>
              <a:rPr lang="en-US" sz="1400" i="1" dirty="0" err="1">
                <a:solidFill>
                  <a:srgbClr val="4D4D4D"/>
                </a:solidFill>
                <a:latin typeface="Calibri" panose="020F0502020204030204" pitchFamily="34" charset="0"/>
                <a:cs typeface="Calibri" panose="020F0502020204030204" pitchFamily="34" charset="0"/>
              </a:rPr>
              <a:t>jurídica</a:t>
            </a:r>
            <a:r>
              <a:rPr lang="en-US" sz="1400" i="1" dirty="0">
                <a:solidFill>
                  <a:srgbClr val="4D4D4D"/>
                </a:solidFill>
                <a:latin typeface="Calibri" panose="020F0502020204030204" pitchFamily="34" charset="0"/>
                <a:cs typeface="Calibri" panose="020F0502020204030204" pitchFamily="34" charset="0"/>
              </a:rPr>
              <a:t>, </a:t>
            </a:r>
            <a:r>
              <a:rPr lang="en-US" sz="1400" i="1" dirty="0" err="1">
                <a:solidFill>
                  <a:srgbClr val="4D4D4D"/>
                </a:solidFill>
                <a:latin typeface="Calibri" panose="020F0502020204030204" pitchFamily="34" charset="0"/>
                <a:cs typeface="Calibri" panose="020F0502020204030204" pitchFamily="34" charset="0"/>
              </a:rPr>
              <a:t>não</a:t>
            </a:r>
            <a:r>
              <a:rPr lang="en-US" sz="1400" i="1" dirty="0">
                <a:solidFill>
                  <a:srgbClr val="4D4D4D"/>
                </a:solidFill>
                <a:latin typeface="Calibri" panose="020F0502020204030204" pitchFamily="34" charset="0"/>
                <a:cs typeface="Calibri" panose="020F0502020204030204" pitchFamily="34" charset="0"/>
              </a:rPr>
              <a:t> </a:t>
            </a:r>
            <a:r>
              <a:rPr lang="en-US" sz="1400" i="1" dirty="0" err="1">
                <a:solidFill>
                  <a:srgbClr val="4D4D4D"/>
                </a:solidFill>
                <a:latin typeface="Calibri" panose="020F0502020204030204" pitchFamily="34" charset="0"/>
                <a:cs typeface="Calibri" panose="020F0502020204030204" pitchFamily="34" charset="0"/>
              </a:rPr>
              <a:t>é</a:t>
            </a:r>
            <a:r>
              <a:rPr lang="en-US" sz="1400" i="1" dirty="0">
                <a:solidFill>
                  <a:srgbClr val="4D4D4D"/>
                </a:solidFill>
                <a:latin typeface="Calibri" panose="020F0502020204030204" pitchFamily="34" charset="0"/>
                <a:cs typeface="Calibri" panose="020F0502020204030204" pitchFamily="34" charset="0"/>
              </a:rPr>
              <a:t> </a:t>
            </a:r>
            <a:r>
              <a:rPr lang="en-US" sz="1400" i="1" dirty="0" err="1">
                <a:solidFill>
                  <a:srgbClr val="4D4D4D"/>
                </a:solidFill>
                <a:latin typeface="Calibri" panose="020F0502020204030204" pitchFamily="34" charset="0"/>
                <a:cs typeface="Calibri" panose="020F0502020204030204" pitchFamily="34" charset="0"/>
              </a:rPr>
              <a:t>capaz</a:t>
            </a:r>
            <a:r>
              <a:rPr lang="en-US" sz="1400" i="1" dirty="0">
                <a:solidFill>
                  <a:srgbClr val="4D4D4D"/>
                </a:solidFill>
                <a:latin typeface="Calibri" panose="020F0502020204030204" pitchFamily="34" charset="0"/>
                <a:cs typeface="Calibri" panose="020F0502020204030204" pitchFamily="34" charset="0"/>
              </a:rPr>
              <a:t> de </a:t>
            </a:r>
            <a:r>
              <a:rPr lang="en-US" sz="1400" i="1" dirty="0" err="1">
                <a:solidFill>
                  <a:srgbClr val="4D4D4D"/>
                </a:solidFill>
                <a:latin typeface="Calibri" panose="020F0502020204030204" pitchFamily="34" charset="0"/>
                <a:cs typeface="Calibri" panose="020F0502020204030204" pitchFamily="34" charset="0"/>
              </a:rPr>
              <a:t>salvar</a:t>
            </a:r>
            <a:r>
              <a:rPr lang="en-US" sz="1400" i="1" dirty="0">
                <a:solidFill>
                  <a:srgbClr val="4D4D4D"/>
                </a:solidFill>
                <a:latin typeface="Calibri" panose="020F0502020204030204" pitchFamily="34" charset="0"/>
                <a:cs typeface="Calibri" panose="020F0502020204030204" pitchFamily="34" charset="0"/>
              </a:rPr>
              <a:t> a </a:t>
            </a:r>
            <a:r>
              <a:rPr lang="en-US" sz="1400" i="1" dirty="0" err="1">
                <a:solidFill>
                  <a:srgbClr val="4D4D4D"/>
                </a:solidFill>
                <a:latin typeface="Calibri" panose="020F0502020204030204" pitchFamily="34" charset="0"/>
                <a:cs typeface="Calibri" panose="020F0502020204030204" pitchFamily="34" charset="0"/>
              </a:rPr>
              <a:t>previdência</a:t>
            </a:r>
            <a:r>
              <a:rPr lang="en-US" sz="1400" i="1" dirty="0">
                <a:solidFill>
                  <a:srgbClr val="4D4D4D"/>
                </a:solidFill>
                <a:latin typeface="Calibri" panose="020F0502020204030204" pitchFamily="34" charset="0"/>
                <a:cs typeface="Calibri" panose="020F0502020204030204" pitchFamily="34" charset="0"/>
              </a:rPr>
              <a:t>.</a:t>
            </a:r>
          </a:p>
          <a:p>
            <a:pPr marL="1440000" algn="just">
              <a:lnSpc>
                <a:spcPct val="130000"/>
              </a:lnSpc>
            </a:pPr>
            <a:r>
              <a:rPr lang="en-US" sz="1400" i="1" dirty="0" err="1">
                <a:solidFill>
                  <a:srgbClr val="4D4D4D"/>
                </a:solidFill>
                <a:latin typeface="Calibri" panose="020F0502020204030204" pitchFamily="34" charset="0"/>
                <a:cs typeface="Calibri" panose="020F0502020204030204" pitchFamily="34" charset="0"/>
              </a:rPr>
              <a:t>Ministro</a:t>
            </a:r>
            <a:r>
              <a:rPr lang="en-US" sz="1400" i="1" dirty="0">
                <a:solidFill>
                  <a:srgbClr val="4D4D4D"/>
                </a:solidFill>
                <a:latin typeface="Calibri" panose="020F0502020204030204" pitchFamily="34" charset="0"/>
                <a:cs typeface="Calibri" panose="020F0502020204030204" pitchFamily="34" charset="0"/>
              </a:rPr>
              <a:t> </a:t>
            </a:r>
            <a:r>
              <a:rPr lang="en-US" sz="1400" i="1" dirty="0" err="1">
                <a:solidFill>
                  <a:srgbClr val="4D4D4D"/>
                </a:solidFill>
                <a:latin typeface="Calibri" panose="020F0502020204030204" pitchFamily="34" charset="0"/>
                <a:cs typeface="Calibri" panose="020F0502020204030204" pitchFamily="34" charset="0"/>
              </a:rPr>
              <a:t>Gilmar</a:t>
            </a:r>
            <a:r>
              <a:rPr lang="en-US" sz="1400" i="1" dirty="0">
                <a:solidFill>
                  <a:srgbClr val="4D4D4D"/>
                </a:solidFill>
                <a:latin typeface="Calibri" panose="020F0502020204030204" pitchFamily="34" charset="0"/>
                <a:cs typeface="Calibri" panose="020F0502020204030204" pitchFamily="34" charset="0"/>
              </a:rPr>
              <a:t> Mendes: </a:t>
            </a:r>
            <a:r>
              <a:rPr lang="en-US" sz="1400" i="1" dirty="0" err="1">
                <a:solidFill>
                  <a:srgbClr val="4D4D4D"/>
                </a:solidFill>
                <a:latin typeface="Calibri" panose="020F0502020204030204" pitchFamily="34" charset="0"/>
                <a:cs typeface="Calibri" panose="020F0502020204030204" pitchFamily="34" charset="0"/>
              </a:rPr>
              <a:t>modelo</a:t>
            </a:r>
            <a:r>
              <a:rPr lang="en-US" sz="1400" i="1" dirty="0">
                <a:solidFill>
                  <a:srgbClr val="4D4D4D"/>
                </a:solidFill>
                <a:latin typeface="Calibri" panose="020F0502020204030204" pitchFamily="34" charset="0"/>
                <a:cs typeface="Calibri" panose="020F0502020204030204" pitchFamily="34" charset="0"/>
              </a:rPr>
              <a:t> </a:t>
            </a:r>
            <a:r>
              <a:rPr lang="en-US" sz="1400" i="1" dirty="0" err="1">
                <a:solidFill>
                  <a:srgbClr val="4D4D4D"/>
                </a:solidFill>
                <a:latin typeface="Calibri" panose="020F0502020204030204" pitchFamily="34" charset="0"/>
                <a:cs typeface="Calibri" panose="020F0502020204030204" pitchFamily="34" charset="0"/>
              </a:rPr>
              <a:t>binário</a:t>
            </a:r>
            <a:r>
              <a:rPr lang="en-US" sz="1400" i="1" dirty="0">
                <a:solidFill>
                  <a:srgbClr val="4D4D4D"/>
                </a:solidFill>
                <a:latin typeface="Calibri" panose="020F0502020204030204" pitchFamily="34" charset="0"/>
                <a:cs typeface="Calibri" panose="020F0502020204030204" pitchFamily="34" charset="0"/>
              </a:rPr>
              <a:t> de </a:t>
            </a:r>
            <a:r>
              <a:rPr lang="en-US" sz="1400" i="1" dirty="0" err="1">
                <a:solidFill>
                  <a:srgbClr val="4D4D4D"/>
                </a:solidFill>
                <a:latin typeface="Calibri" panose="020F0502020204030204" pitchFamily="34" charset="0"/>
                <a:cs typeface="Calibri" panose="020F0502020204030204" pitchFamily="34" charset="0"/>
              </a:rPr>
              <a:t>expectativa</a:t>
            </a:r>
            <a:r>
              <a:rPr lang="en-US" sz="1400" i="1" dirty="0">
                <a:solidFill>
                  <a:srgbClr val="4D4D4D"/>
                </a:solidFill>
                <a:latin typeface="Calibri" panose="020F0502020204030204" pitchFamily="34" charset="0"/>
                <a:cs typeface="Calibri" panose="020F0502020204030204" pitchFamily="34" charset="0"/>
              </a:rPr>
              <a:t> de </a:t>
            </a:r>
            <a:r>
              <a:rPr lang="en-US" sz="1400" i="1" dirty="0" err="1">
                <a:solidFill>
                  <a:srgbClr val="4D4D4D"/>
                </a:solidFill>
                <a:latin typeface="Calibri" panose="020F0502020204030204" pitchFamily="34" charset="0"/>
                <a:cs typeface="Calibri" panose="020F0502020204030204" pitchFamily="34" charset="0"/>
              </a:rPr>
              <a:t>direito</a:t>
            </a:r>
            <a:r>
              <a:rPr lang="en-US" sz="1400" i="1" dirty="0">
                <a:solidFill>
                  <a:srgbClr val="4D4D4D"/>
                </a:solidFill>
                <a:latin typeface="Calibri" panose="020F0502020204030204" pitchFamily="34" charset="0"/>
                <a:cs typeface="Calibri" panose="020F0502020204030204" pitchFamily="34" charset="0"/>
              </a:rPr>
              <a:t>/ </a:t>
            </a:r>
            <a:r>
              <a:rPr lang="en-US" sz="1400" i="1" dirty="0" err="1">
                <a:solidFill>
                  <a:srgbClr val="4D4D4D"/>
                </a:solidFill>
                <a:latin typeface="Calibri" panose="020F0502020204030204" pitchFamily="34" charset="0"/>
                <a:cs typeface="Calibri" panose="020F0502020204030204" pitchFamily="34" charset="0"/>
              </a:rPr>
              <a:t>direito</a:t>
            </a:r>
            <a:r>
              <a:rPr lang="en-US" sz="1400" i="1" dirty="0">
                <a:solidFill>
                  <a:srgbClr val="4D4D4D"/>
                </a:solidFill>
                <a:latin typeface="Calibri" panose="020F0502020204030204" pitchFamily="34" charset="0"/>
                <a:cs typeface="Calibri" panose="020F0502020204030204" pitchFamily="34" charset="0"/>
              </a:rPr>
              <a:t> </a:t>
            </a:r>
            <a:r>
              <a:rPr lang="en-US" sz="1400" i="1" dirty="0" err="1">
                <a:solidFill>
                  <a:srgbClr val="4D4D4D"/>
                </a:solidFill>
                <a:latin typeface="Calibri" panose="020F0502020204030204" pitchFamily="34" charset="0"/>
                <a:cs typeface="Calibri" panose="020F0502020204030204" pitchFamily="34" charset="0"/>
              </a:rPr>
              <a:t>adquirido</a:t>
            </a:r>
            <a:r>
              <a:rPr lang="en-US" sz="1400" i="1" dirty="0">
                <a:solidFill>
                  <a:srgbClr val="4D4D4D"/>
                </a:solidFill>
                <a:latin typeface="Calibri" panose="020F0502020204030204" pitchFamily="34" charset="0"/>
                <a:cs typeface="Calibri" panose="020F0502020204030204" pitchFamily="34" charset="0"/>
              </a:rPr>
              <a:t> </a:t>
            </a:r>
            <a:r>
              <a:rPr lang="en-US" sz="1400" i="1" dirty="0" err="1">
                <a:solidFill>
                  <a:srgbClr val="4D4D4D"/>
                </a:solidFill>
                <a:latin typeface="Calibri" panose="020F0502020204030204" pitchFamily="34" charset="0"/>
                <a:cs typeface="Calibri" panose="020F0502020204030204" pitchFamily="34" charset="0"/>
              </a:rPr>
              <a:t>é</a:t>
            </a:r>
            <a:r>
              <a:rPr lang="en-US" sz="1400" i="1" dirty="0">
                <a:solidFill>
                  <a:srgbClr val="4D4D4D"/>
                </a:solidFill>
                <a:latin typeface="Calibri" panose="020F0502020204030204" pitchFamily="34" charset="0"/>
                <a:cs typeface="Calibri" panose="020F0502020204030204" pitchFamily="34" charset="0"/>
              </a:rPr>
              <a:t> </a:t>
            </a:r>
            <a:r>
              <a:rPr lang="en-US" sz="1400" i="1" dirty="0" err="1">
                <a:solidFill>
                  <a:srgbClr val="4D4D4D"/>
                </a:solidFill>
                <a:latin typeface="Calibri" panose="020F0502020204030204" pitchFamily="34" charset="0"/>
                <a:cs typeface="Calibri" panose="020F0502020204030204" pitchFamily="34" charset="0"/>
              </a:rPr>
              <a:t>insuficiente</a:t>
            </a:r>
            <a:r>
              <a:rPr lang="en-US" sz="1400" i="1" dirty="0">
                <a:solidFill>
                  <a:srgbClr val="4D4D4D"/>
                </a:solidFill>
                <a:latin typeface="Calibri" panose="020F0502020204030204" pitchFamily="34" charset="0"/>
                <a:cs typeface="Calibri" panose="020F0502020204030204" pitchFamily="34" charset="0"/>
              </a:rPr>
              <a:t>; </a:t>
            </a:r>
            <a:r>
              <a:rPr lang="en-US" sz="1400" i="1" dirty="0" err="1">
                <a:solidFill>
                  <a:srgbClr val="4D4D4D"/>
                </a:solidFill>
                <a:latin typeface="Calibri" panose="020F0502020204030204" pitchFamily="34" charset="0"/>
                <a:cs typeface="Calibri" panose="020F0502020204030204" pitchFamily="34" charset="0"/>
              </a:rPr>
              <a:t>necessário</a:t>
            </a:r>
            <a:r>
              <a:rPr lang="en-US" sz="1400" i="1" dirty="0">
                <a:solidFill>
                  <a:srgbClr val="4D4D4D"/>
                </a:solidFill>
                <a:latin typeface="Calibri" panose="020F0502020204030204" pitchFamily="34" charset="0"/>
                <a:cs typeface="Calibri" panose="020F0502020204030204" pitchFamily="34" charset="0"/>
              </a:rPr>
              <a:t> observer </a:t>
            </a:r>
            <a:r>
              <a:rPr lang="en-US" sz="1400" i="1" dirty="0" err="1">
                <a:solidFill>
                  <a:srgbClr val="4D4D4D"/>
                </a:solidFill>
                <a:latin typeface="Calibri" panose="020F0502020204030204" pitchFamily="34" charset="0"/>
                <a:cs typeface="Calibri" panose="020F0502020204030204" pitchFamily="34" charset="0"/>
              </a:rPr>
              <a:t>justiça</a:t>
            </a:r>
            <a:r>
              <a:rPr lang="en-US" sz="1400" i="1" dirty="0">
                <a:solidFill>
                  <a:srgbClr val="4D4D4D"/>
                </a:solidFill>
                <a:latin typeface="Calibri" panose="020F0502020204030204" pitchFamily="34" charset="0"/>
                <a:cs typeface="Calibri" panose="020F0502020204030204" pitchFamily="34" charset="0"/>
              </a:rPr>
              <a:t> material; corrida de </a:t>
            </a:r>
            <a:r>
              <a:rPr lang="en-US" sz="1400" i="1" dirty="0" err="1">
                <a:solidFill>
                  <a:srgbClr val="4D4D4D"/>
                </a:solidFill>
                <a:latin typeface="Calibri" panose="020F0502020204030204" pitchFamily="34" charset="0"/>
                <a:cs typeface="Calibri" panose="020F0502020204030204" pitchFamily="34" charset="0"/>
              </a:rPr>
              <a:t>obstáculos</a:t>
            </a:r>
            <a:r>
              <a:rPr lang="en-US" sz="1400" i="1" dirty="0">
                <a:solidFill>
                  <a:srgbClr val="4D4D4D"/>
                </a:solidFill>
                <a:latin typeface="Calibri" panose="020F0502020204030204" pitchFamily="34" charset="0"/>
                <a:cs typeface="Calibri" panose="020F0502020204030204" pitchFamily="34" charset="0"/>
              </a:rPr>
              <a:t> com </a:t>
            </a:r>
            <a:r>
              <a:rPr lang="en-US" sz="1400" i="1" dirty="0" err="1">
                <a:solidFill>
                  <a:srgbClr val="4D4D4D"/>
                </a:solidFill>
                <a:latin typeface="Calibri" panose="020F0502020204030204" pitchFamily="34" charset="0"/>
                <a:cs typeface="Calibri" panose="020F0502020204030204" pitchFamily="34" charset="0"/>
              </a:rPr>
              <a:t>obstáculos</a:t>
            </a:r>
            <a:r>
              <a:rPr lang="en-US" sz="1400" i="1" dirty="0">
                <a:solidFill>
                  <a:srgbClr val="4D4D4D"/>
                </a:solidFill>
                <a:latin typeface="Calibri" panose="020F0502020204030204" pitchFamily="34" charset="0"/>
                <a:cs typeface="Calibri" panose="020F0502020204030204" pitchFamily="34" charset="0"/>
              </a:rPr>
              <a:t> </a:t>
            </a:r>
            <a:r>
              <a:rPr lang="en-US" sz="1400" i="1" dirty="0" err="1">
                <a:solidFill>
                  <a:srgbClr val="4D4D4D"/>
                </a:solidFill>
                <a:latin typeface="Calibri" panose="020F0502020204030204" pitchFamily="34" charset="0"/>
                <a:cs typeface="Calibri" panose="020F0502020204030204" pitchFamily="34" charset="0"/>
              </a:rPr>
              <a:t>móveis</a:t>
            </a:r>
            <a:r>
              <a:rPr lang="en-US" sz="1400" i="1" dirty="0">
                <a:solidFill>
                  <a:srgbClr val="4D4D4D"/>
                </a:solidFill>
                <a:latin typeface="Calibri" panose="020F0502020204030204" pitchFamily="34" charset="0"/>
                <a:cs typeface="Calibri" panose="020F0502020204030204" pitchFamily="34" charset="0"/>
              </a:rPr>
              <a:t>.</a:t>
            </a:r>
            <a:endParaRPr lang="en-US" sz="1600" i="1" dirty="0">
              <a:solidFill>
                <a:srgbClr val="4D4D4D"/>
              </a:solidFill>
              <a:latin typeface="Calibri" panose="020F0502020204030204" pitchFamily="34" charset="0"/>
              <a:cs typeface="Calibri" panose="020F0502020204030204" pitchFamily="34" charset="0"/>
            </a:endParaRPr>
          </a:p>
          <a:p>
            <a:pPr marL="1440000" algn="just">
              <a:lnSpc>
                <a:spcPct val="130000"/>
              </a:lnSpc>
            </a:pPr>
            <a:endParaRPr lang="pt-BR" sz="1600" dirty="0"/>
          </a:p>
          <a:p>
            <a:pPr marL="342900" indent="-342900" algn="just">
              <a:lnSpc>
                <a:spcPct val="130000"/>
              </a:lnSpc>
              <a:buFont typeface="Arial" panose="020B0604020202020204" pitchFamily="34" charset="0"/>
              <a:buChar char="•"/>
            </a:pPr>
            <a:r>
              <a:rPr lang="en-US" sz="1600" dirty="0" err="1">
                <a:solidFill>
                  <a:srgbClr val="4D4D4D"/>
                </a:solidFill>
                <a:cs typeface="Calibri" panose="020F0502020204030204" pitchFamily="34" charset="0"/>
              </a:rPr>
              <a:t>Alterações</a:t>
            </a:r>
            <a:r>
              <a:rPr lang="en-US" sz="1600" dirty="0">
                <a:solidFill>
                  <a:srgbClr val="4D4D4D"/>
                </a:solidFill>
                <a:cs typeface="Calibri" panose="020F0502020204030204" pitchFamily="34" charset="0"/>
              </a:rPr>
              <a:t> </a:t>
            </a:r>
            <a:r>
              <a:rPr lang="en-US" sz="1600" dirty="0" err="1">
                <a:solidFill>
                  <a:srgbClr val="4D4D4D"/>
                </a:solidFill>
                <a:cs typeface="Calibri" panose="020F0502020204030204" pitchFamily="34" charset="0"/>
              </a:rPr>
              <a:t>na</a:t>
            </a:r>
            <a:r>
              <a:rPr lang="en-US" sz="1600" dirty="0">
                <a:solidFill>
                  <a:srgbClr val="4D4D4D"/>
                </a:solidFill>
                <a:cs typeface="Calibri" panose="020F0502020204030204" pitchFamily="34" charset="0"/>
              </a:rPr>
              <a:t> </a:t>
            </a:r>
            <a:r>
              <a:rPr lang="en-US" sz="1600" dirty="0" err="1">
                <a:solidFill>
                  <a:srgbClr val="4D4D4D"/>
                </a:solidFill>
                <a:cs typeface="Calibri" panose="020F0502020204030204" pitchFamily="34" charset="0"/>
              </a:rPr>
              <a:t>pensão</a:t>
            </a:r>
            <a:r>
              <a:rPr lang="en-US" sz="1600" dirty="0">
                <a:solidFill>
                  <a:srgbClr val="4D4D4D"/>
                </a:solidFill>
                <a:cs typeface="Calibri" panose="020F0502020204030204" pitchFamily="34" charset="0"/>
              </a:rPr>
              <a:t> por </a:t>
            </a:r>
            <a:r>
              <a:rPr lang="en-US" sz="1600" dirty="0" err="1">
                <a:solidFill>
                  <a:srgbClr val="4D4D4D"/>
                </a:solidFill>
                <a:cs typeface="Calibri" panose="020F0502020204030204" pitchFamily="34" charset="0"/>
              </a:rPr>
              <a:t>morte</a:t>
            </a:r>
            <a:r>
              <a:rPr lang="en-US" sz="1600" dirty="0">
                <a:solidFill>
                  <a:srgbClr val="4D4D4D"/>
                </a:solidFill>
                <a:cs typeface="Calibri" panose="020F0502020204030204" pitchFamily="34" charset="0"/>
              </a:rPr>
              <a:t> pela Lei n. 13.135/2015. </a:t>
            </a:r>
            <a:r>
              <a:rPr lang="en-US" sz="1600" dirty="0" err="1">
                <a:solidFill>
                  <a:srgbClr val="4D4D4D"/>
                </a:solidFill>
                <a:cs typeface="Calibri" panose="020F0502020204030204" pitchFamily="34" charset="0"/>
              </a:rPr>
              <a:t>Silêncio</a:t>
            </a:r>
            <a:r>
              <a:rPr lang="en-US" sz="1600" dirty="0">
                <a:solidFill>
                  <a:srgbClr val="4D4D4D"/>
                </a:solidFill>
                <a:cs typeface="Calibri" panose="020F0502020204030204" pitchFamily="34" charset="0"/>
              </a:rPr>
              <a:t> do STF.</a:t>
            </a:r>
          </a:p>
          <a:p>
            <a:pPr marL="342900" indent="-342900" algn="just">
              <a:lnSpc>
                <a:spcPct val="130000"/>
              </a:lnSpc>
              <a:buFont typeface="Arial" panose="020B0604020202020204" pitchFamily="34" charset="0"/>
              <a:buChar char="•"/>
            </a:pPr>
            <a:r>
              <a:rPr lang="en-US" sz="1600" dirty="0" err="1">
                <a:solidFill>
                  <a:srgbClr val="4D4D4D"/>
                </a:solidFill>
                <a:cs typeface="Calibri" panose="020F0502020204030204" pitchFamily="34" charset="0"/>
              </a:rPr>
              <a:t>Aumento</a:t>
            </a:r>
            <a:r>
              <a:rPr lang="en-US" sz="1600" dirty="0">
                <a:solidFill>
                  <a:srgbClr val="4D4D4D"/>
                </a:solidFill>
                <a:cs typeface="Calibri" panose="020F0502020204030204" pitchFamily="34" charset="0"/>
              </a:rPr>
              <a:t> da </a:t>
            </a:r>
            <a:r>
              <a:rPr lang="en-US" sz="1600" dirty="0" err="1">
                <a:solidFill>
                  <a:srgbClr val="4D4D4D"/>
                </a:solidFill>
                <a:cs typeface="Calibri" panose="020F0502020204030204" pitchFamily="34" charset="0"/>
              </a:rPr>
              <a:t>alíquota</a:t>
            </a:r>
            <a:r>
              <a:rPr lang="en-US" sz="1600" dirty="0">
                <a:solidFill>
                  <a:srgbClr val="4D4D4D"/>
                </a:solidFill>
                <a:cs typeface="Calibri" panose="020F0502020204030204" pitchFamily="34" charset="0"/>
              </a:rPr>
              <a:t> </a:t>
            </a:r>
            <a:r>
              <a:rPr lang="en-US" sz="1600" dirty="0" err="1">
                <a:solidFill>
                  <a:srgbClr val="4D4D4D"/>
                </a:solidFill>
                <a:cs typeface="Calibri" panose="020F0502020204030204" pitchFamily="34" charset="0"/>
              </a:rPr>
              <a:t>contribuição</a:t>
            </a:r>
            <a:r>
              <a:rPr lang="en-US" sz="1600" dirty="0">
                <a:solidFill>
                  <a:srgbClr val="4D4D4D"/>
                </a:solidFill>
                <a:cs typeface="Calibri" panose="020F0502020204030204" pitchFamily="34" charset="0"/>
              </a:rPr>
              <a:t> </a:t>
            </a:r>
            <a:r>
              <a:rPr lang="en-US" sz="1600" dirty="0" err="1">
                <a:solidFill>
                  <a:srgbClr val="4D4D4D"/>
                </a:solidFill>
                <a:cs typeface="Calibri" panose="020F0502020204030204" pitchFamily="34" charset="0"/>
              </a:rPr>
              <a:t>previdenciária</a:t>
            </a:r>
            <a:r>
              <a:rPr lang="en-US" sz="1600" dirty="0">
                <a:solidFill>
                  <a:srgbClr val="4D4D4D"/>
                </a:solidFill>
                <a:cs typeface="Calibri" panose="020F0502020204030204" pitchFamily="34" charset="0"/>
              </a:rPr>
              <a:t>: </a:t>
            </a:r>
            <a:r>
              <a:rPr lang="en-US" sz="1600" dirty="0" err="1">
                <a:solidFill>
                  <a:srgbClr val="4D4D4D"/>
                </a:solidFill>
                <a:cs typeface="Calibri" panose="020F0502020204030204" pitchFamily="34" charset="0"/>
              </a:rPr>
              <a:t>noventena</a:t>
            </a:r>
            <a:r>
              <a:rPr lang="en-US" sz="1600" dirty="0">
                <a:solidFill>
                  <a:srgbClr val="4D4D4D"/>
                </a:solidFill>
                <a:cs typeface="Calibri" panose="020F0502020204030204" pitchFamily="34" charset="0"/>
              </a:rPr>
              <a:t> e </a:t>
            </a:r>
            <a:r>
              <a:rPr lang="en-US" sz="1600" dirty="0" err="1">
                <a:solidFill>
                  <a:srgbClr val="4D4D4D"/>
                </a:solidFill>
                <a:cs typeface="Calibri" panose="020F0502020204030204" pitchFamily="34" charset="0"/>
              </a:rPr>
              <a:t>vedação</a:t>
            </a:r>
            <a:r>
              <a:rPr lang="en-US" sz="1600" dirty="0">
                <a:solidFill>
                  <a:srgbClr val="4D4D4D"/>
                </a:solidFill>
                <a:cs typeface="Calibri" panose="020F0502020204030204" pitchFamily="34" charset="0"/>
              </a:rPr>
              <a:t> </a:t>
            </a:r>
            <a:r>
              <a:rPr lang="en-US" sz="1600" dirty="0" err="1">
                <a:solidFill>
                  <a:srgbClr val="4D4D4D"/>
                </a:solidFill>
                <a:cs typeface="Calibri" panose="020F0502020204030204" pitchFamily="34" charset="0"/>
              </a:rPr>
              <a:t>ao</a:t>
            </a:r>
            <a:r>
              <a:rPr lang="en-US" sz="1600" dirty="0">
                <a:solidFill>
                  <a:srgbClr val="4D4D4D"/>
                </a:solidFill>
                <a:cs typeface="Calibri" panose="020F0502020204030204" pitchFamily="34" charset="0"/>
              </a:rPr>
              <a:t> </a:t>
            </a:r>
            <a:r>
              <a:rPr lang="en-US" sz="1600" dirty="0" err="1">
                <a:solidFill>
                  <a:srgbClr val="4D4D4D"/>
                </a:solidFill>
                <a:cs typeface="Calibri" panose="020F0502020204030204" pitchFamily="34" charset="0"/>
              </a:rPr>
              <a:t>confisco</a:t>
            </a:r>
            <a:r>
              <a:rPr lang="en-US" sz="1600" dirty="0">
                <a:solidFill>
                  <a:srgbClr val="4D4D4D"/>
                </a:solidFill>
                <a:cs typeface="Calibri" panose="020F0502020204030204" pitchFamily="34" charset="0"/>
              </a:rPr>
              <a:t>.</a:t>
            </a:r>
          </a:p>
          <a:p>
            <a:pPr marL="342900" indent="-342900" algn="just">
              <a:lnSpc>
                <a:spcPct val="130000"/>
              </a:lnSpc>
              <a:buFont typeface="Arial" panose="020B0604020202020204" pitchFamily="34" charset="0"/>
              <a:buChar char="•"/>
            </a:pPr>
            <a:r>
              <a:rPr lang="en-US" sz="1600" dirty="0" err="1">
                <a:solidFill>
                  <a:srgbClr val="4D4D4D"/>
                </a:solidFill>
                <a:cs typeface="Calibri" panose="020F0502020204030204" pitchFamily="34" charset="0"/>
              </a:rPr>
              <a:t>Postura</a:t>
            </a:r>
            <a:r>
              <a:rPr lang="en-US" sz="1600" dirty="0">
                <a:solidFill>
                  <a:srgbClr val="4D4D4D"/>
                </a:solidFill>
                <a:cs typeface="Calibri" panose="020F0502020204030204" pitchFamily="34" charset="0"/>
              </a:rPr>
              <a:t> </a:t>
            </a:r>
            <a:r>
              <a:rPr lang="en-US" sz="1600" dirty="0" err="1">
                <a:solidFill>
                  <a:srgbClr val="4D4D4D"/>
                </a:solidFill>
                <a:cs typeface="Calibri" panose="020F0502020204030204" pitchFamily="34" charset="0"/>
              </a:rPr>
              <a:t>extremamente</a:t>
            </a:r>
            <a:r>
              <a:rPr lang="en-US" sz="1600" dirty="0">
                <a:solidFill>
                  <a:srgbClr val="4D4D4D"/>
                </a:solidFill>
                <a:cs typeface="Calibri" panose="020F0502020204030204" pitchFamily="34" charset="0"/>
              </a:rPr>
              <a:t> </a:t>
            </a:r>
            <a:r>
              <a:rPr lang="en-US" sz="1600" dirty="0" err="1">
                <a:solidFill>
                  <a:srgbClr val="4D4D4D"/>
                </a:solidFill>
                <a:cs typeface="Calibri" panose="020F0502020204030204" pitchFamily="34" charset="0"/>
              </a:rPr>
              <a:t>conservadora</a:t>
            </a:r>
            <a:r>
              <a:rPr lang="en-US" sz="1600" dirty="0">
                <a:solidFill>
                  <a:srgbClr val="4D4D4D"/>
                </a:solidFill>
                <a:cs typeface="Calibri" panose="020F0502020204030204" pitchFamily="34" charset="0"/>
              </a:rPr>
              <a:t> </a:t>
            </a:r>
            <a:r>
              <a:rPr lang="en-US" sz="1600" dirty="0" err="1">
                <a:solidFill>
                  <a:srgbClr val="4D4D4D"/>
                </a:solidFill>
                <a:cs typeface="Calibri" panose="020F0502020204030204" pitchFamily="34" charset="0"/>
              </a:rPr>
              <a:t>em</a:t>
            </a:r>
            <a:r>
              <a:rPr lang="en-US" sz="1600" dirty="0">
                <a:solidFill>
                  <a:srgbClr val="4D4D4D"/>
                </a:solidFill>
                <a:cs typeface="Calibri" panose="020F0502020204030204" pitchFamily="34" charset="0"/>
              </a:rPr>
              <a:t> </a:t>
            </a:r>
            <a:r>
              <a:rPr lang="en-US" sz="1600" dirty="0" err="1">
                <a:solidFill>
                  <a:srgbClr val="4D4D4D"/>
                </a:solidFill>
                <a:cs typeface="Calibri" panose="020F0502020204030204" pitchFamily="34" charset="0"/>
              </a:rPr>
              <a:t>relação</a:t>
            </a:r>
            <a:r>
              <a:rPr lang="en-US" sz="1600" dirty="0">
                <a:solidFill>
                  <a:srgbClr val="4D4D4D"/>
                </a:solidFill>
                <a:cs typeface="Calibri" panose="020F0502020204030204" pitchFamily="34" charset="0"/>
              </a:rPr>
              <a:t> </a:t>
            </a:r>
            <a:r>
              <a:rPr lang="en-US" sz="1600" dirty="0" err="1">
                <a:solidFill>
                  <a:srgbClr val="4D4D4D"/>
                </a:solidFill>
                <a:cs typeface="Calibri" panose="020F0502020204030204" pitchFamily="34" charset="0"/>
              </a:rPr>
              <a:t>às</a:t>
            </a:r>
            <a:r>
              <a:rPr lang="en-US" sz="1600" dirty="0">
                <a:solidFill>
                  <a:srgbClr val="4D4D4D"/>
                </a:solidFill>
                <a:cs typeface="Calibri" panose="020F0502020204030204" pitchFamily="34" charset="0"/>
              </a:rPr>
              <a:t> </a:t>
            </a:r>
            <a:r>
              <a:rPr lang="en-US" sz="1600" dirty="0" err="1">
                <a:solidFill>
                  <a:srgbClr val="4D4D4D"/>
                </a:solidFill>
                <a:cs typeface="Calibri" panose="020F0502020204030204" pitchFamily="34" charset="0"/>
              </a:rPr>
              <a:t>contas</a:t>
            </a:r>
            <a:r>
              <a:rPr lang="en-US" sz="1600" dirty="0">
                <a:solidFill>
                  <a:srgbClr val="4D4D4D"/>
                </a:solidFill>
                <a:cs typeface="Calibri" panose="020F0502020204030204" pitchFamily="34" charset="0"/>
              </a:rPr>
              <a:t> </a:t>
            </a:r>
            <a:r>
              <a:rPr lang="en-US" sz="1600">
                <a:solidFill>
                  <a:srgbClr val="4D4D4D"/>
                </a:solidFill>
                <a:cs typeface="Calibri" panose="020F0502020204030204" pitchFamily="34" charset="0"/>
              </a:rPr>
              <a:t>públicas. </a:t>
            </a:r>
            <a:r>
              <a:rPr lang="en-US" sz="1600" dirty="0" err="1">
                <a:solidFill>
                  <a:srgbClr val="4D4D4D"/>
                </a:solidFill>
                <a:cs typeface="Calibri" panose="020F0502020204030204" pitchFamily="34" charset="0"/>
              </a:rPr>
              <a:t>Ativismo</a:t>
            </a:r>
            <a:r>
              <a:rPr lang="en-US" sz="1600" dirty="0">
                <a:solidFill>
                  <a:srgbClr val="4D4D4D"/>
                </a:solidFill>
                <a:cs typeface="Calibri" panose="020F0502020204030204" pitchFamily="34" charset="0"/>
              </a:rPr>
              <a:t> judicial </a:t>
            </a:r>
            <a:r>
              <a:rPr lang="en-US" sz="1600" dirty="0" err="1">
                <a:solidFill>
                  <a:srgbClr val="4D4D4D"/>
                </a:solidFill>
                <a:cs typeface="Calibri" panose="020F0502020204030204" pitchFamily="34" charset="0"/>
              </a:rPr>
              <a:t>não</a:t>
            </a:r>
            <a:r>
              <a:rPr lang="en-US" sz="1600" dirty="0">
                <a:solidFill>
                  <a:srgbClr val="4D4D4D"/>
                </a:solidFill>
                <a:cs typeface="Calibri" panose="020F0502020204030204" pitchFamily="34" charset="0"/>
              </a:rPr>
              <a:t> se </a:t>
            </a:r>
            <a:r>
              <a:rPr lang="en-US" sz="1600" dirty="0" err="1">
                <a:solidFill>
                  <a:srgbClr val="4D4D4D"/>
                </a:solidFill>
                <a:cs typeface="Calibri" panose="020F0502020204030204" pitchFamily="34" charset="0"/>
              </a:rPr>
              <a:t>faz</a:t>
            </a:r>
            <a:r>
              <a:rPr lang="en-US" sz="1600" dirty="0">
                <a:solidFill>
                  <a:srgbClr val="4D4D4D"/>
                </a:solidFill>
                <a:cs typeface="Calibri" panose="020F0502020204030204" pitchFamily="34" charset="0"/>
              </a:rPr>
              <a:t> </a:t>
            </a:r>
            <a:r>
              <a:rPr lang="en-US" sz="1600" dirty="0" err="1">
                <a:solidFill>
                  <a:srgbClr val="4D4D4D"/>
                </a:solidFill>
                <a:cs typeface="Calibri" panose="020F0502020204030204" pitchFamily="34" charset="0"/>
              </a:rPr>
              <a:t>presente</a:t>
            </a:r>
            <a:r>
              <a:rPr lang="en-US" sz="1600" dirty="0">
                <a:solidFill>
                  <a:srgbClr val="4D4D4D"/>
                </a:solidFill>
                <a:cs typeface="Calibri" panose="020F0502020204030204" pitchFamily="34" charset="0"/>
              </a:rPr>
              <a:t>. </a:t>
            </a:r>
          </a:p>
          <a:p>
            <a:pPr algn="just">
              <a:lnSpc>
                <a:spcPct val="130000"/>
              </a:lnSpc>
            </a:pPr>
            <a:r>
              <a:rPr lang="en-US" sz="1600" dirty="0">
                <a:solidFill>
                  <a:srgbClr val="4D4D4D"/>
                </a:solidFill>
                <a:cs typeface="Calibri" panose="020F0502020204030204" pitchFamily="34" charset="0"/>
              </a:rPr>
              <a:t>Outros </a:t>
            </a:r>
            <a:r>
              <a:rPr lang="en-US" sz="1600" dirty="0" err="1">
                <a:solidFill>
                  <a:srgbClr val="4D4D4D"/>
                </a:solidFill>
                <a:cs typeface="Calibri" panose="020F0502020204030204" pitchFamily="34" charset="0"/>
              </a:rPr>
              <a:t>exemplos</a:t>
            </a:r>
            <a:r>
              <a:rPr lang="en-US" sz="1600" dirty="0">
                <a:solidFill>
                  <a:srgbClr val="4D4D4D"/>
                </a:solidFill>
                <a:cs typeface="Calibri" panose="020F0502020204030204" pitchFamily="34" charset="0"/>
              </a:rPr>
              <a:t>: </a:t>
            </a:r>
            <a:r>
              <a:rPr lang="en-US" sz="1600" dirty="0" err="1">
                <a:solidFill>
                  <a:srgbClr val="4D4D4D"/>
                </a:solidFill>
                <a:cs typeface="Calibri" panose="020F0502020204030204" pitchFamily="34" charset="0"/>
              </a:rPr>
              <a:t>quintos</a:t>
            </a:r>
            <a:r>
              <a:rPr lang="en-US" sz="1600" dirty="0">
                <a:solidFill>
                  <a:srgbClr val="4D4D4D"/>
                </a:solidFill>
                <a:cs typeface="Calibri" panose="020F0502020204030204" pitchFamily="34" charset="0"/>
              </a:rPr>
              <a:t> e </a:t>
            </a:r>
            <a:r>
              <a:rPr lang="en-US" sz="1600" dirty="0" err="1">
                <a:solidFill>
                  <a:srgbClr val="4D4D4D"/>
                </a:solidFill>
                <a:cs typeface="Calibri" panose="020F0502020204030204" pitchFamily="34" charset="0"/>
              </a:rPr>
              <a:t>décimos</a:t>
            </a:r>
            <a:r>
              <a:rPr lang="en-US" sz="1600" dirty="0">
                <a:solidFill>
                  <a:srgbClr val="4D4D4D"/>
                </a:solidFill>
                <a:cs typeface="Calibri" panose="020F0502020204030204" pitchFamily="34" charset="0"/>
              </a:rPr>
              <a:t> de 1998 a 2001 e </a:t>
            </a:r>
            <a:r>
              <a:rPr lang="en-US" sz="1600" dirty="0" err="1">
                <a:solidFill>
                  <a:srgbClr val="4D4D4D"/>
                </a:solidFill>
                <a:cs typeface="Calibri" panose="020F0502020204030204" pitchFamily="34" charset="0"/>
              </a:rPr>
              <a:t>reajuste</a:t>
            </a:r>
            <a:r>
              <a:rPr lang="en-US" sz="1600" dirty="0">
                <a:solidFill>
                  <a:srgbClr val="4D4D4D"/>
                </a:solidFill>
                <a:cs typeface="Calibri" panose="020F0502020204030204" pitchFamily="34" charset="0"/>
              </a:rPr>
              <a:t> de 13,23%.</a:t>
            </a:r>
          </a:p>
          <a:p>
            <a:endParaRPr lang="pt-BR" sz="1600" dirty="0"/>
          </a:p>
        </p:txBody>
      </p:sp>
    </p:spTree>
    <p:extLst>
      <p:ext uri="{BB962C8B-B14F-4D97-AF65-F5344CB8AC3E}">
        <p14:creationId xmlns:p14="http://schemas.microsoft.com/office/powerpoint/2010/main" val="171456055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5FF4C53B-3394-8C4D-8EAA-8DCCB0D128D5}"/>
              </a:ext>
            </a:extLst>
          </p:cNvPr>
          <p:cNvSpPr txBox="1"/>
          <p:nvPr/>
        </p:nvSpPr>
        <p:spPr>
          <a:xfrm>
            <a:off x="10241280" y="5730240"/>
            <a:ext cx="184731" cy="369332"/>
          </a:xfrm>
          <a:prstGeom prst="rect">
            <a:avLst/>
          </a:prstGeom>
          <a:noFill/>
        </p:spPr>
        <p:txBody>
          <a:bodyPr wrap="none" rtlCol="0">
            <a:spAutoFit/>
          </a:bodyPr>
          <a:lstStyle/>
          <a:p>
            <a:endParaRPr lang="pt-BR" dirty="0"/>
          </a:p>
        </p:txBody>
      </p:sp>
      <p:sp>
        <p:nvSpPr>
          <p:cNvPr id="42" name="TextBox 41">
            <a:extLst>
              <a:ext uri="{FF2B5EF4-FFF2-40B4-BE49-F238E27FC236}">
                <a16:creationId xmlns:a16="http://schemas.microsoft.com/office/drawing/2014/main" id="{96281693-3FFE-0E45-B660-CCD61CD5B488}"/>
              </a:ext>
            </a:extLst>
          </p:cNvPr>
          <p:cNvSpPr txBox="1"/>
          <p:nvPr/>
        </p:nvSpPr>
        <p:spPr>
          <a:xfrm>
            <a:off x="12743727" y="6319777"/>
            <a:ext cx="184731" cy="369332"/>
          </a:xfrm>
          <a:prstGeom prst="rect">
            <a:avLst/>
          </a:prstGeom>
          <a:noFill/>
        </p:spPr>
        <p:txBody>
          <a:bodyPr wrap="none" rtlCol="0">
            <a:spAutoFit/>
          </a:bodyPr>
          <a:lstStyle/>
          <a:p>
            <a:endParaRPr lang="pt-BR" dirty="0"/>
          </a:p>
        </p:txBody>
      </p:sp>
      <p:sp>
        <p:nvSpPr>
          <p:cNvPr id="46" name="TextBox 45">
            <a:extLst>
              <a:ext uri="{FF2B5EF4-FFF2-40B4-BE49-F238E27FC236}">
                <a16:creationId xmlns:a16="http://schemas.microsoft.com/office/drawing/2014/main" id="{FCCE05EC-D7A7-E24E-AFA0-42D55626E0DA}"/>
              </a:ext>
            </a:extLst>
          </p:cNvPr>
          <p:cNvSpPr txBox="1"/>
          <p:nvPr/>
        </p:nvSpPr>
        <p:spPr>
          <a:xfrm>
            <a:off x="5266481" y="5486400"/>
            <a:ext cx="184731" cy="369332"/>
          </a:xfrm>
          <a:prstGeom prst="rect">
            <a:avLst/>
          </a:prstGeom>
          <a:noFill/>
        </p:spPr>
        <p:txBody>
          <a:bodyPr wrap="none" rtlCol="0">
            <a:spAutoFit/>
          </a:bodyPr>
          <a:lstStyle/>
          <a:p>
            <a:endParaRPr lang="pt-BR" dirty="0"/>
          </a:p>
        </p:txBody>
      </p:sp>
      <p:pic>
        <p:nvPicPr>
          <p:cNvPr id="28" name="Picture 27">
            <a:extLst>
              <a:ext uri="{FF2B5EF4-FFF2-40B4-BE49-F238E27FC236}">
                <a16:creationId xmlns:a16="http://schemas.microsoft.com/office/drawing/2014/main" id="{532A7459-18E7-C54C-B7A6-E35CECF79A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95946" y="6129328"/>
            <a:ext cx="1457344" cy="728672"/>
          </a:xfrm>
          <a:prstGeom prst="rect">
            <a:avLst/>
          </a:prstGeom>
        </p:spPr>
      </p:pic>
      <p:sp>
        <p:nvSpPr>
          <p:cNvPr id="17" name="Rectangle 16">
            <a:extLst>
              <a:ext uri="{FF2B5EF4-FFF2-40B4-BE49-F238E27FC236}">
                <a16:creationId xmlns:a16="http://schemas.microsoft.com/office/drawing/2014/main" id="{51259223-85EB-0341-AF93-B1F0C8F9DB10}"/>
              </a:ext>
            </a:extLst>
          </p:cNvPr>
          <p:cNvSpPr/>
          <p:nvPr/>
        </p:nvSpPr>
        <p:spPr>
          <a:xfrm>
            <a:off x="-2" y="0"/>
            <a:ext cx="12192001" cy="553255"/>
          </a:xfrm>
          <a:prstGeom prst="rect">
            <a:avLst/>
          </a:prstGeom>
          <a:solidFill>
            <a:srgbClr val="EEA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8" name="Triangle 11">
            <a:extLst>
              <a:ext uri="{FF2B5EF4-FFF2-40B4-BE49-F238E27FC236}">
                <a16:creationId xmlns:a16="http://schemas.microsoft.com/office/drawing/2014/main" id="{30343079-7F77-0544-981C-01A61C150FF9}"/>
              </a:ext>
            </a:extLst>
          </p:cNvPr>
          <p:cNvSpPr/>
          <p:nvPr/>
        </p:nvSpPr>
        <p:spPr>
          <a:xfrm rot="5400000">
            <a:off x="-192589" y="164144"/>
            <a:ext cx="566703" cy="181526"/>
          </a:xfrm>
          <a:custGeom>
            <a:avLst/>
            <a:gdLst>
              <a:gd name="connsiteX0" fmla="*/ 0 w 581230"/>
              <a:gd name="connsiteY0" fmla="*/ 244475 h 244475"/>
              <a:gd name="connsiteX1" fmla="*/ 290615 w 581230"/>
              <a:gd name="connsiteY1" fmla="*/ 0 h 244475"/>
              <a:gd name="connsiteX2" fmla="*/ 581230 w 581230"/>
              <a:gd name="connsiteY2" fmla="*/ 244475 h 244475"/>
              <a:gd name="connsiteX3" fmla="*/ 0 w 581230"/>
              <a:gd name="connsiteY3" fmla="*/ 244475 h 244475"/>
              <a:gd name="connsiteX0" fmla="*/ 0 w 581230"/>
              <a:gd name="connsiteY0" fmla="*/ 209550 h 209550"/>
              <a:gd name="connsiteX1" fmla="*/ 144568 w 581230"/>
              <a:gd name="connsiteY1" fmla="*/ 0 h 209550"/>
              <a:gd name="connsiteX2" fmla="*/ 581230 w 581230"/>
              <a:gd name="connsiteY2" fmla="*/ 209550 h 209550"/>
              <a:gd name="connsiteX3" fmla="*/ 0 w 581230"/>
              <a:gd name="connsiteY3" fmla="*/ 209550 h 209550"/>
              <a:gd name="connsiteX0" fmla="*/ 0 w 581230"/>
              <a:gd name="connsiteY0" fmla="*/ 186180 h 186180"/>
              <a:gd name="connsiteX1" fmla="*/ 209490 w 581230"/>
              <a:gd name="connsiteY1" fmla="*/ 0 h 186180"/>
              <a:gd name="connsiteX2" fmla="*/ 581230 w 581230"/>
              <a:gd name="connsiteY2" fmla="*/ 186180 h 186180"/>
              <a:gd name="connsiteX3" fmla="*/ 0 w 581230"/>
              <a:gd name="connsiteY3" fmla="*/ 186180 h 186180"/>
            </a:gdLst>
            <a:ahLst/>
            <a:cxnLst>
              <a:cxn ang="0">
                <a:pos x="connsiteX0" y="connsiteY0"/>
              </a:cxn>
              <a:cxn ang="0">
                <a:pos x="connsiteX1" y="connsiteY1"/>
              </a:cxn>
              <a:cxn ang="0">
                <a:pos x="connsiteX2" y="connsiteY2"/>
              </a:cxn>
              <a:cxn ang="0">
                <a:pos x="connsiteX3" y="connsiteY3"/>
              </a:cxn>
            </a:cxnLst>
            <a:rect l="l" t="t" r="r" b="b"/>
            <a:pathLst>
              <a:path w="581230" h="186180">
                <a:moveTo>
                  <a:pt x="0" y="186180"/>
                </a:moveTo>
                <a:lnTo>
                  <a:pt x="209490" y="0"/>
                </a:lnTo>
                <a:lnTo>
                  <a:pt x="581230" y="186180"/>
                </a:lnTo>
                <a:lnTo>
                  <a:pt x="0" y="186180"/>
                </a:lnTo>
                <a:close/>
              </a:path>
            </a:pathLst>
          </a:custGeom>
          <a:solidFill>
            <a:srgbClr val="D08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3" name="Picture 2">
            <a:extLst>
              <a:ext uri="{FF2B5EF4-FFF2-40B4-BE49-F238E27FC236}">
                <a16:creationId xmlns:a16="http://schemas.microsoft.com/office/drawing/2014/main" id="{115A0304-2C08-5C42-B70B-46CAD4C5512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047"/>
          <a:stretch/>
        </p:blipFill>
        <p:spPr>
          <a:xfrm>
            <a:off x="0" y="538259"/>
            <a:ext cx="12192000" cy="1090516"/>
          </a:xfrm>
          <a:prstGeom prst="rect">
            <a:avLst/>
          </a:prstGeom>
        </p:spPr>
      </p:pic>
      <p:sp>
        <p:nvSpPr>
          <p:cNvPr id="2" name="Retângulo 1"/>
          <p:cNvSpPr/>
          <p:nvPr/>
        </p:nvSpPr>
        <p:spPr>
          <a:xfrm>
            <a:off x="482138" y="621852"/>
            <a:ext cx="10341033" cy="646331"/>
          </a:xfrm>
          <a:prstGeom prst="rect">
            <a:avLst/>
          </a:prstGeom>
        </p:spPr>
        <p:txBody>
          <a:bodyPr wrap="square">
            <a:spAutoFit/>
          </a:bodyPr>
          <a:lstStyle/>
          <a:p>
            <a:r>
              <a:rPr lang="pt-BR" b="1" cap="small" dirty="0"/>
              <a:t>REFORMA DA PREVIDÊNCIA NO SERVIÇO PÚBLICO: ASPECTOS JURÍDICOS</a:t>
            </a:r>
          </a:p>
          <a:p>
            <a:r>
              <a:rPr lang="pt-BR" b="1" cap="small" dirty="0"/>
              <a:t>Segundo texto da PEC 006/2019 aprovado pela Câmara dos Deputados em 12 de julho de 2019</a:t>
            </a:r>
            <a:endParaRPr lang="pt-BR" dirty="0"/>
          </a:p>
        </p:txBody>
      </p:sp>
      <p:sp>
        <p:nvSpPr>
          <p:cNvPr id="5" name="CaixaDeTexto 4"/>
          <p:cNvSpPr txBox="1"/>
          <p:nvPr/>
        </p:nvSpPr>
        <p:spPr>
          <a:xfrm>
            <a:off x="631767" y="1895302"/>
            <a:ext cx="10592851" cy="369332"/>
          </a:xfrm>
          <a:prstGeom prst="rect">
            <a:avLst/>
          </a:prstGeom>
          <a:noFill/>
        </p:spPr>
        <p:txBody>
          <a:bodyPr wrap="square" rtlCol="0">
            <a:spAutoFit/>
          </a:bodyPr>
          <a:lstStyle/>
          <a:p>
            <a:r>
              <a:rPr lang="pt-BR" dirty="0">
                <a:solidFill>
                  <a:srgbClr val="77787B"/>
                </a:solidFill>
              </a:rPr>
              <a:t>Marcos da Previdência: a Reforma não é novidade....</a:t>
            </a:r>
          </a:p>
        </p:txBody>
      </p:sp>
      <p:cxnSp>
        <p:nvCxnSpPr>
          <p:cNvPr id="8" name="Conector reto 7"/>
          <p:cNvCxnSpPr/>
          <p:nvPr/>
        </p:nvCxnSpPr>
        <p:spPr>
          <a:xfrm>
            <a:off x="631767" y="3266902"/>
            <a:ext cx="11105804" cy="24938"/>
          </a:xfrm>
          <a:prstGeom prst="line">
            <a:avLst/>
          </a:prstGeom>
          <a:ln w="19050">
            <a:solidFill>
              <a:srgbClr val="EEA342"/>
            </a:solidFill>
          </a:ln>
        </p:spPr>
        <p:style>
          <a:lnRef idx="1">
            <a:schemeClr val="accent1"/>
          </a:lnRef>
          <a:fillRef idx="0">
            <a:schemeClr val="accent1"/>
          </a:fillRef>
          <a:effectRef idx="0">
            <a:schemeClr val="accent1"/>
          </a:effectRef>
          <a:fontRef idx="minor">
            <a:schemeClr val="tx1"/>
          </a:fontRef>
        </p:style>
      </p:cxnSp>
      <p:cxnSp>
        <p:nvCxnSpPr>
          <p:cNvPr id="11" name="Conector reto 10"/>
          <p:cNvCxnSpPr/>
          <p:nvPr/>
        </p:nvCxnSpPr>
        <p:spPr>
          <a:xfrm>
            <a:off x="623454" y="3167149"/>
            <a:ext cx="0" cy="199505"/>
          </a:xfrm>
          <a:prstGeom prst="line">
            <a:avLst/>
          </a:prstGeom>
          <a:ln w="19050">
            <a:solidFill>
              <a:srgbClr val="EEA342"/>
            </a:solidFill>
          </a:ln>
        </p:spPr>
        <p:style>
          <a:lnRef idx="1">
            <a:schemeClr val="accent1"/>
          </a:lnRef>
          <a:fillRef idx="0">
            <a:schemeClr val="accent1"/>
          </a:fillRef>
          <a:effectRef idx="0">
            <a:schemeClr val="accent1"/>
          </a:effectRef>
          <a:fontRef idx="minor">
            <a:schemeClr val="tx1"/>
          </a:fontRef>
        </p:style>
      </p:cxnSp>
      <p:cxnSp>
        <p:nvCxnSpPr>
          <p:cNvPr id="31" name="Conector reto 30"/>
          <p:cNvCxnSpPr/>
          <p:nvPr/>
        </p:nvCxnSpPr>
        <p:spPr>
          <a:xfrm>
            <a:off x="11344100" y="3208713"/>
            <a:ext cx="0" cy="199505"/>
          </a:xfrm>
          <a:prstGeom prst="line">
            <a:avLst/>
          </a:prstGeom>
          <a:ln w="19050">
            <a:solidFill>
              <a:srgbClr val="EEA342"/>
            </a:solidFill>
          </a:ln>
        </p:spPr>
        <p:style>
          <a:lnRef idx="1">
            <a:schemeClr val="accent1"/>
          </a:lnRef>
          <a:fillRef idx="0">
            <a:schemeClr val="accent1"/>
          </a:fillRef>
          <a:effectRef idx="0">
            <a:schemeClr val="accent1"/>
          </a:effectRef>
          <a:fontRef idx="minor">
            <a:schemeClr val="tx1"/>
          </a:fontRef>
        </p:style>
      </p:cxnSp>
      <p:cxnSp>
        <p:nvCxnSpPr>
          <p:cNvPr id="32" name="Conector reto 31"/>
          <p:cNvCxnSpPr/>
          <p:nvPr/>
        </p:nvCxnSpPr>
        <p:spPr>
          <a:xfrm>
            <a:off x="5176058" y="3179617"/>
            <a:ext cx="0" cy="199505"/>
          </a:xfrm>
          <a:prstGeom prst="line">
            <a:avLst/>
          </a:prstGeom>
          <a:ln w="19050">
            <a:solidFill>
              <a:srgbClr val="EEA342"/>
            </a:solidFill>
          </a:ln>
        </p:spPr>
        <p:style>
          <a:lnRef idx="1">
            <a:schemeClr val="accent1"/>
          </a:lnRef>
          <a:fillRef idx="0">
            <a:schemeClr val="accent1"/>
          </a:fillRef>
          <a:effectRef idx="0">
            <a:schemeClr val="accent1"/>
          </a:effectRef>
          <a:fontRef idx="minor">
            <a:schemeClr val="tx1"/>
          </a:fontRef>
        </p:style>
      </p:cxnSp>
      <p:cxnSp>
        <p:nvCxnSpPr>
          <p:cNvPr id="33" name="Conector reto 32"/>
          <p:cNvCxnSpPr/>
          <p:nvPr/>
        </p:nvCxnSpPr>
        <p:spPr>
          <a:xfrm>
            <a:off x="5769031" y="3167149"/>
            <a:ext cx="0" cy="199505"/>
          </a:xfrm>
          <a:prstGeom prst="line">
            <a:avLst/>
          </a:prstGeom>
          <a:ln w="19050">
            <a:solidFill>
              <a:srgbClr val="EEA342"/>
            </a:solidFill>
          </a:ln>
        </p:spPr>
        <p:style>
          <a:lnRef idx="1">
            <a:schemeClr val="accent1"/>
          </a:lnRef>
          <a:fillRef idx="0">
            <a:schemeClr val="accent1"/>
          </a:fillRef>
          <a:effectRef idx="0">
            <a:schemeClr val="accent1"/>
          </a:effectRef>
          <a:fontRef idx="minor">
            <a:schemeClr val="tx1"/>
          </a:fontRef>
        </p:style>
      </p:cxnSp>
      <p:cxnSp>
        <p:nvCxnSpPr>
          <p:cNvPr id="34" name="Conector reto 33"/>
          <p:cNvCxnSpPr/>
          <p:nvPr/>
        </p:nvCxnSpPr>
        <p:spPr>
          <a:xfrm>
            <a:off x="6553199" y="3162990"/>
            <a:ext cx="0" cy="199505"/>
          </a:xfrm>
          <a:prstGeom prst="line">
            <a:avLst/>
          </a:prstGeom>
          <a:ln w="19050">
            <a:solidFill>
              <a:srgbClr val="EEA342"/>
            </a:solidFill>
          </a:ln>
        </p:spPr>
        <p:style>
          <a:lnRef idx="1">
            <a:schemeClr val="accent1"/>
          </a:lnRef>
          <a:fillRef idx="0">
            <a:schemeClr val="accent1"/>
          </a:fillRef>
          <a:effectRef idx="0">
            <a:schemeClr val="accent1"/>
          </a:effectRef>
          <a:fontRef idx="minor">
            <a:schemeClr val="tx1"/>
          </a:fontRef>
        </p:style>
      </p:cxnSp>
      <p:cxnSp>
        <p:nvCxnSpPr>
          <p:cNvPr id="35" name="Conector reto 34"/>
          <p:cNvCxnSpPr/>
          <p:nvPr/>
        </p:nvCxnSpPr>
        <p:spPr>
          <a:xfrm>
            <a:off x="9498675" y="3179618"/>
            <a:ext cx="0" cy="199505"/>
          </a:xfrm>
          <a:prstGeom prst="line">
            <a:avLst/>
          </a:prstGeom>
          <a:ln w="19050">
            <a:solidFill>
              <a:srgbClr val="EEA342"/>
            </a:solidFill>
          </a:ln>
        </p:spPr>
        <p:style>
          <a:lnRef idx="1">
            <a:schemeClr val="accent1"/>
          </a:lnRef>
          <a:fillRef idx="0">
            <a:schemeClr val="accent1"/>
          </a:fillRef>
          <a:effectRef idx="0">
            <a:schemeClr val="accent1"/>
          </a:effectRef>
          <a:fontRef idx="minor">
            <a:schemeClr val="tx1"/>
          </a:fontRef>
        </p:style>
      </p:cxnSp>
      <p:sp>
        <p:nvSpPr>
          <p:cNvPr id="13" name="CaixaDeTexto 12"/>
          <p:cNvSpPr txBox="1"/>
          <p:nvPr/>
        </p:nvSpPr>
        <p:spPr>
          <a:xfrm>
            <a:off x="399011" y="3474720"/>
            <a:ext cx="1080654" cy="830997"/>
          </a:xfrm>
          <a:prstGeom prst="rect">
            <a:avLst/>
          </a:prstGeom>
          <a:noFill/>
        </p:spPr>
        <p:txBody>
          <a:bodyPr wrap="square" rtlCol="0">
            <a:spAutoFit/>
          </a:bodyPr>
          <a:lstStyle/>
          <a:p>
            <a:pPr algn="ctr"/>
            <a:r>
              <a:rPr lang="pt-BR" sz="1200" dirty="0">
                <a:solidFill>
                  <a:srgbClr val="77787B"/>
                </a:solidFill>
              </a:rPr>
              <a:t>Constituição de 1988</a:t>
            </a:r>
          </a:p>
          <a:p>
            <a:pPr algn="ctr"/>
            <a:r>
              <a:rPr lang="pt-BR" sz="1200" dirty="0">
                <a:solidFill>
                  <a:srgbClr val="77787B"/>
                </a:solidFill>
              </a:rPr>
              <a:t>Paridade </a:t>
            </a:r>
          </a:p>
          <a:p>
            <a:pPr algn="ctr"/>
            <a:r>
              <a:rPr lang="pt-BR" sz="1200" dirty="0">
                <a:solidFill>
                  <a:srgbClr val="77787B"/>
                </a:solidFill>
              </a:rPr>
              <a:t>Integralidade</a:t>
            </a:r>
          </a:p>
        </p:txBody>
      </p:sp>
      <p:sp>
        <p:nvSpPr>
          <p:cNvPr id="40" name="CaixaDeTexto 39"/>
          <p:cNvSpPr txBox="1"/>
          <p:nvPr/>
        </p:nvSpPr>
        <p:spPr>
          <a:xfrm>
            <a:off x="4441767" y="3474719"/>
            <a:ext cx="1080654" cy="1015663"/>
          </a:xfrm>
          <a:prstGeom prst="rect">
            <a:avLst/>
          </a:prstGeom>
          <a:noFill/>
        </p:spPr>
        <p:txBody>
          <a:bodyPr wrap="square" rtlCol="0">
            <a:spAutoFit/>
          </a:bodyPr>
          <a:lstStyle/>
          <a:p>
            <a:pPr algn="ctr"/>
            <a:r>
              <a:rPr lang="pt-BR" sz="1200" dirty="0">
                <a:solidFill>
                  <a:srgbClr val="77787B"/>
                </a:solidFill>
              </a:rPr>
              <a:t>EC 20/1998</a:t>
            </a:r>
          </a:p>
          <a:p>
            <a:pPr algn="ctr"/>
            <a:r>
              <a:rPr lang="pt-BR" sz="1200" dirty="0">
                <a:solidFill>
                  <a:srgbClr val="77787B"/>
                </a:solidFill>
              </a:rPr>
              <a:t>Regime Contributivo</a:t>
            </a:r>
          </a:p>
          <a:p>
            <a:pPr algn="ctr"/>
            <a:endParaRPr lang="pt-BR" sz="1200" dirty="0">
              <a:solidFill>
                <a:srgbClr val="77787B"/>
              </a:solidFill>
            </a:endParaRPr>
          </a:p>
          <a:p>
            <a:pPr algn="ctr"/>
            <a:endParaRPr lang="pt-BR" sz="1200" dirty="0">
              <a:solidFill>
                <a:srgbClr val="77787B"/>
              </a:solidFill>
            </a:endParaRPr>
          </a:p>
        </p:txBody>
      </p:sp>
      <p:sp>
        <p:nvSpPr>
          <p:cNvPr id="41" name="CaixaDeTexto 40"/>
          <p:cNvSpPr txBox="1"/>
          <p:nvPr/>
        </p:nvSpPr>
        <p:spPr>
          <a:xfrm>
            <a:off x="5228704" y="2508348"/>
            <a:ext cx="1080654" cy="646331"/>
          </a:xfrm>
          <a:prstGeom prst="rect">
            <a:avLst/>
          </a:prstGeom>
          <a:noFill/>
        </p:spPr>
        <p:txBody>
          <a:bodyPr wrap="square" rtlCol="0">
            <a:spAutoFit/>
          </a:bodyPr>
          <a:lstStyle/>
          <a:p>
            <a:pPr algn="ctr"/>
            <a:r>
              <a:rPr lang="pt-BR" sz="1200" dirty="0">
                <a:solidFill>
                  <a:srgbClr val="77787B"/>
                </a:solidFill>
              </a:rPr>
              <a:t>EC 41/2003</a:t>
            </a:r>
          </a:p>
          <a:p>
            <a:pPr algn="ctr"/>
            <a:r>
              <a:rPr lang="pt-BR" sz="1200" dirty="0">
                <a:solidFill>
                  <a:srgbClr val="77787B"/>
                </a:solidFill>
              </a:rPr>
              <a:t>Regime Solidário</a:t>
            </a:r>
          </a:p>
        </p:txBody>
      </p:sp>
      <p:sp>
        <p:nvSpPr>
          <p:cNvPr id="43" name="CaixaDeTexto 42"/>
          <p:cNvSpPr txBox="1"/>
          <p:nvPr/>
        </p:nvSpPr>
        <p:spPr>
          <a:xfrm>
            <a:off x="6095998" y="3483032"/>
            <a:ext cx="1080654" cy="1384995"/>
          </a:xfrm>
          <a:prstGeom prst="rect">
            <a:avLst/>
          </a:prstGeom>
          <a:noFill/>
        </p:spPr>
        <p:txBody>
          <a:bodyPr wrap="square" rtlCol="0">
            <a:spAutoFit/>
          </a:bodyPr>
          <a:lstStyle/>
          <a:p>
            <a:pPr algn="ctr"/>
            <a:r>
              <a:rPr lang="pt-BR" sz="1200" dirty="0">
                <a:solidFill>
                  <a:srgbClr val="77787B"/>
                </a:solidFill>
              </a:rPr>
              <a:t>EC 47/2005</a:t>
            </a:r>
          </a:p>
          <a:p>
            <a:pPr algn="ctr"/>
            <a:r>
              <a:rPr lang="pt-BR" sz="1200" dirty="0">
                <a:solidFill>
                  <a:srgbClr val="77787B"/>
                </a:solidFill>
              </a:rPr>
              <a:t>Regras de transição para paridade e integralidade, extintas com a EC 41/2003</a:t>
            </a:r>
          </a:p>
        </p:txBody>
      </p:sp>
      <p:sp>
        <p:nvSpPr>
          <p:cNvPr id="44" name="CaixaDeTexto 43"/>
          <p:cNvSpPr txBox="1"/>
          <p:nvPr/>
        </p:nvSpPr>
        <p:spPr>
          <a:xfrm>
            <a:off x="8958347" y="3483032"/>
            <a:ext cx="1174867" cy="830997"/>
          </a:xfrm>
          <a:prstGeom prst="rect">
            <a:avLst/>
          </a:prstGeom>
          <a:noFill/>
        </p:spPr>
        <p:txBody>
          <a:bodyPr wrap="square" rtlCol="0">
            <a:spAutoFit/>
          </a:bodyPr>
          <a:lstStyle/>
          <a:p>
            <a:pPr algn="ctr"/>
            <a:r>
              <a:rPr lang="pt-BR" sz="1200" dirty="0" err="1">
                <a:solidFill>
                  <a:srgbClr val="77787B"/>
                </a:solidFill>
              </a:rPr>
              <a:t>Fev</a:t>
            </a:r>
            <a:r>
              <a:rPr lang="pt-BR" sz="1200" dirty="0">
                <a:solidFill>
                  <a:srgbClr val="77787B"/>
                </a:solidFill>
              </a:rPr>
              <a:t>/2013</a:t>
            </a:r>
          </a:p>
          <a:p>
            <a:pPr algn="ctr"/>
            <a:r>
              <a:rPr lang="pt-BR" sz="1200" dirty="0">
                <a:solidFill>
                  <a:srgbClr val="77787B"/>
                </a:solidFill>
              </a:rPr>
              <a:t>Regime de Previdência Complementar</a:t>
            </a:r>
          </a:p>
        </p:txBody>
      </p:sp>
      <p:sp>
        <p:nvSpPr>
          <p:cNvPr id="45" name="CaixaDeTexto 44"/>
          <p:cNvSpPr txBox="1"/>
          <p:nvPr/>
        </p:nvSpPr>
        <p:spPr>
          <a:xfrm>
            <a:off x="10803773" y="3520885"/>
            <a:ext cx="1080654" cy="276999"/>
          </a:xfrm>
          <a:prstGeom prst="rect">
            <a:avLst/>
          </a:prstGeom>
          <a:noFill/>
        </p:spPr>
        <p:txBody>
          <a:bodyPr wrap="square" rtlCol="0">
            <a:spAutoFit/>
          </a:bodyPr>
          <a:lstStyle/>
          <a:p>
            <a:pPr algn="ctr"/>
            <a:r>
              <a:rPr lang="pt-BR" sz="1200" dirty="0">
                <a:solidFill>
                  <a:srgbClr val="77787B"/>
                </a:solidFill>
              </a:rPr>
              <a:t>PEC 006/2019</a:t>
            </a:r>
          </a:p>
        </p:txBody>
      </p:sp>
    </p:spTree>
    <p:extLst>
      <p:ext uri="{BB962C8B-B14F-4D97-AF65-F5344CB8AC3E}">
        <p14:creationId xmlns:p14="http://schemas.microsoft.com/office/powerpoint/2010/main" val="382080777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5FF4C53B-3394-8C4D-8EAA-8DCCB0D128D5}"/>
              </a:ext>
            </a:extLst>
          </p:cNvPr>
          <p:cNvSpPr txBox="1"/>
          <p:nvPr/>
        </p:nvSpPr>
        <p:spPr>
          <a:xfrm>
            <a:off x="10241280" y="5730240"/>
            <a:ext cx="184731" cy="369332"/>
          </a:xfrm>
          <a:prstGeom prst="rect">
            <a:avLst/>
          </a:prstGeom>
          <a:noFill/>
        </p:spPr>
        <p:txBody>
          <a:bodyPr wrap="none" rtlCol="0">
            <a:spAutoFit/>
          </a:bodyPr>
          <a:lstStyle/>
          <a:p>
            <a:endParaRPr lang="pt-BR" dirty="0"/>
          </a:p>
        </p:txBody>
      </p:sp>
      <p:sp>
        <p:nvSpPr>
          <p:cNvPr id="42" name="TextBox 41">
            <a:extLst>
              <a:ext uri="{FF2B5EF4-FFF2-40B4-BE49-F238E27FC236}">
                <a16:creationId xmlns:a16="http://schemas.microsoft.com/office/drawing/2014/main" id="{96281693-3FFE-0E45-B660-CCD61CD5B488}"/>
              </a:ext>
            </a:extLst>
          </p:cNvPr>
          <p:cNvSpPr txBox="1"/>
          <p:nvPr/>
        </p:nvSpPr>
        <p:spPr>
          <a:xfrm>
            <a:off x="12743727" y="6319777"/>
            <a:ext cx="184731" cy="369332"/>
          </a:xfrm>
          <a:prstGeom prst="rect">
            <a:avLst/>
          </a:prstGeom>
          <a:noFill/>
        </p:spPr>
        <p:txBody>
          <a:bodyPr wrap="none" rtlCol="0">
            <a:spAutoFit/>
          </a:bodyPr>
          <a:lstStyle/>
          <a:p>
            <a:endParaRPr lang="pt-BR" dirty="0"/>
          </a:p>
        </p:txBody>
      </p:sp>
      <p:sp>
        <p:nvSpPr>
          <p:cNvPr id="46" name="TextBox 45">
            <a:extLst>
              <a:ext uri="{FF2B5EF4-FFF2-40B4-BE49-F238E27FC236}">
                <a16:creationId xmlns:a16="http://schemas.microsoft.com/office/drawing/2014/main" id="{FCCE05EC-D7A7-E24E-AFA0-42D55626E0DA}"/>
              </a:ext>
            </a:extLst>
          </p:cNvPr>
          <p:cNvSpPr txBox="1"/>
          <p:nvPr/>
        </p:nvSpPr>
        <p:spPr>
          <a:xfrm>
            <a:off x="5266481" y="5486400"/>
            <a:ext cx="184731" cy="369332"/>
          </a:xfrm>
          <a:prstGeom prst="rect">
            <a:avLst/>
          </a:prstGeom>
          <a:noFill/>
        </p:spPr>
        <p:txBody>
          <a:bodyPr wrap="none" rtlCol="0">
            <a:spAutoFit/>
          </a:bodyPr>
          <a:lstStyle/>
          <a:p>
            <a:endParaRPr lang="pt-BR" dirty="0"/>
          </a:p>
        </p:txBody>
      </p:sp>
      <p:pic>
        <p:nvPicPr>
          <p:cNvPr id="28" name="Picture 27">
            <a:extLst>
              <a:ext uri="{FF2B5EF4-FFF2-40B4-BE49-F238E27FC236}">
                <a16:creationId xmlns:a16="http://schemas.microsoft.com/office/drawing/2014/main" id="{532A7459-18E7-C54C-B7A6-E35CECF79A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95946" y="6129328"/>
            <a:ext cx="1457344" cy="728672"/>
          </a:xfrm>
          <a:prstGeom prst="rect">
            <a:avLst/>
          </a:prstGeom>
        </p:spPr>
      </p:pic>
      <p:sp>
        <p:nvSpPr>
          <p:cNvPr id="17" name="Rectangle 16">
            <a:extLst>
              <a:ext uri="{FF2B5EF4-FFF2-40B4-BE49-F238E27FC236}">
                <a16:creationId xmlns:a16="http://schemas.microsoft.com/office/drawing/2014/main" id="{51259223-85EB-0341-AF93-B1F0C8F9DB10}"/>
              </a:ext>
            </a:extLst>
          </p:cNvPr>
          <p:cNvSpPr/>
          <p:nvPr/>
        </p:nvSpPr>
        <p:spPr>
          <a:xfrm>
            <a:off x="-2" y="0"/>
            <a:ext cx="12192001" cy="553255"/>
          </a:xfrm>
          <a:prstGeom prst="rect">
            <a:avLst/>
          </a:prstGeom>
          <a:solidFill>
            <a:srgbClr val="EEA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Triangle 11">
            <a:extLst>
              <a:ext uri="{FF2B5EF4-FFF2-40B4-BE49-F238E27FC236}">
                <a16:creationId xmlns:a16="http://schemas.microsoft.com/office/drawing/2014/main" id="{30343079-7F77-0544-981C-01A61C150FF9}"/>
              </a:ext>
            </a:extLst>
          </p:cNvPr>
          <p:cNvSpPr/>
          <p:nvPr/>
        </p:nvSpPr>
        <p:spPr>
          <a:xfrm rot="5400000">
            <a:off x="-192589" y="164144"/>
            <a:ext cx="566703" cy="181526"/>
          </a:xfrm>
          <a:custGeom>
            <a:avLst/>
            <a:gdLst>
              <a:gd name="connsiteX0" fmla="*/ 0 w 581230"/>
              <a:gd name="connsiteY0" fmla="*/ 244475 h 244475"/>
              <a:gd name="connsiteX1" fmla="*/ 290615 w 581230"/>
              <a:gd name="connsiteY1" fmla="*/ 0 h 244475"/>
              <a:gd name="connsiteX2" fmla="*/ 581230 w 581230"/>
              <a:gd name="connsiteY2" fmla="*/ 244475 h 244475"/>
              <a:gd name="connsiteX3" fmla="*/ 0 w 581230"/>
              <a:gd name="connsiteY3" fmla="*/ 244475 h 244475"/>
              <a:gd name="connsiteX0" fmla="*/ 0 w 581230"/>
              <a:gd name="connsiteY0" fmla="*/ 209550 h 209550"/>
              <a:gd name="connsiteX1" fmla="*/ 144568 w 581230"/>
              <a:gd name="connsiteY1" fmla="*/ 0 h 209550"/>
              <a:gd name="connsiteX2" fmla="*/ 581230 w 581230"/>
              <a:gd name="connsiteY2" fmla="*/ 209550 h 209550"/>
              <a:gd name="connsiteX3" fmla="*/ 0 w 581230"/>
              <a:gd name="connsiteY3" fmla="*/ 209550 h 209550"/>
              <a:gd name="connsiteX0" fmla="*/ 0 w 581230"/>
              <a:gd name="connsiteY0" fmla="*/ 186180 h 186180"/>
              <a:gd name="connsiteX1" fmla="*/ 209490 w 581230"/>
              <a:gd name="connsiteY1" fmla="*/ 0 h 186180"/>
              <a:gd name="connsiteX2" fmla="*/ 581230 w 581230"/>
              <a:gd name="connsiteY2" fmla="*/ 186180 h 186180"/>
              <a:gd name="connsiteX3" fmla="*/ 0 w 581230"/>
              <a:gd name="connsiteY3" fmla="*/ 186180 h 186180"/>
            </a:gdLst>
            <a:ahLst/>
            <a:cxnLst>
              <a:cxn ang="0">
                <a:pos x="connsiteX0" y="connsiteY0"/>
              </a:cxn>
              <a:cxn ang="0">
                <a:pos x="connsiteX1" y="connsiteY1"/>
              </a:cxn>
              <a:cxn ang="0">
                <a:pos x="connsiteX2" y="connsiteY2"/>
              </a:cxn>
              <a:cxn ang="0">
                <a:pos x="connsiteX3" y="connsiteY3"/>
              </a:cxn>
            </a:cxnLst>
            <a:rect l="l" t="t" r="r" b="b"/>
            <a:pathLst>
              <a:path w="581230" h="186180">
                <a:moveTo>
                  <a:pt x="0" y="186180"/>
                </a:moveTo>
                <a:lnTo>
                  <a:pt x="209490" y="0"/>
                </a:lnTo>
                <a:lnTo>
                  <a:pt x="581230" y="186180"/>
                </a:lnTo>
                <a:lnTo>
                  <a:pt x="0" y="186180"/>
                </a:lnTo>
                <a:close/>
              </a:path>
            </a:pathLst>
          </a:custGeom>
          <a:solidFill>
            <a:srgbClr val="D08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3" name="Picture 2">
            <a:extLst>
              <a:ext uri="{FF2B5EF4-FFF2-40B4-BE49-F238E27FC236}">
                <a16:creationId xmlns:a16="http://schemas.microsoft.com/office/drawing/2014/main" id="{115A0304-2C08-5C42-B70B-46CAD4C5512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047"/>
          <a:stretch/>
        </p:blipFill>
        <p:spPr>
          <a:xfrm>
            <a:off x="0" y="538259"/>
            <a:ext cx="12192000" cy="1090516"/>
          </a:xfrm>
          <a:prstGeom prst="rect">
            <a:avLst/>
          </a:prstGeom>
        </p:spPr>
      </p:pic>
      <p:sp>
        <p:nvSpPr>
          <p:cNvPr id="2" name="Retângulo 1">
            <a:extLst>
              <a:ext uri="{FF2B5EF4-FFF2-40B4-BE49-F238E27FC236}">
                <a16:creationId xmlns:a16="http://schemas.microsoft.com/office/drawing/2014/main" id="{B1770787-DA53-B347-89F9-84435091392A}"/>
              </a:ext>
            </a:extLst>
          </p:cNvPr>
          <p:cNvSpPr/>
          <p:nvPr/>
        </p:nvSpPr>
        <p:spPr>
          <a:xfrm>
            <a:off x="577515" y="1847403"/>
            <a:ext cx="11242449" cy="1372683"/>
          </a:xfrm>
          <a:prstGeom prst="rect">
            <a:avLst/>
          </a:prstGeom>
        </p:spPr>
        <p:txBody>
          <a:bodyPr wrap="square">
            <a:spAutoFit/>
          </a:bodyPr>
          <a:lstStyle/>
          <a:p>
            <a:pPr algn="just">
              <a:lnSpc>
                <a:spcPct val="130000"/>
              </a:lnSpc>
            </a:pPr>
            <a:endParaRPr lang="pt-BR" sz="1600" dirty="0">
              <a:solidFill>
                <a:schemeClr val="tx1">
                  <a:lumMod val="65000"/>
                  <a:lumOff val="35000"/>
                </a:schemeClr>
              </a:solidFill>
            </a:endParaRPr>
          </a:p>
          <a:p>
            <a:pPr marL="285750" indent="-285750" algn="just">
              <a:lnSpc>
                <a:spcPct val="130000"/>
              </a:lnSpc>
              <a:buFontTx/>
              <a:buChar char="-"/>
            </a:pPr>
            <a:endParaRPr lang="pt-BR" sz="1600" dirty="0"/>
          </a:p>
          <a:p>
            <a:pPr marL="285750" indent="-285750" algn="just">
              <a:lnSpc>
                <a:spcPct val="130000"/>
              </a:lnSpc>
              <a:buFontTx/>
              <a:buChar char="-"/>
            </a:pPr>
            <a:endParaRPr lang="en-US" sz="1600" dirty="0">
              <a:solidFill>
                <a:srgbClr val="4D4D4D"/>
              </a:solidFill>
              <a:latin typeface="Calibri" panose="020F0502020204030204" pitchFamily="34" charset="0"/>
              <a:ea typeface="Verdana" panose="020B0604030504040204" pitchFamily="34" charset="0"/>
              <a:cs typeface="Calibri" panose="020F0502020204030204" pitchFamily="34" charset="0"/>
            </a:endParaRPr>
          </a:p>
          <a:p>
            <a:pPr algn="just">
              <a:lnSpc>
                <a:spcPct val="130000"/>
              </a:lnSpc>
            </a:pPr>
            <a:endParaRPr lang="en-US" sz="1600" dirty="0">
              <a:solidFill>
                <a:srgbClr val="4D4D4D"/>
              </a:solidFill>
              <a:latin typeface="Calibri" panose="020F0502020204030204" pitchFamily="34" charset="0"/>
              <a:ea typeface="Verdana" panose="020B0604030504040204" pitchFamily="34" charset="0"/>
              <a:cs typeface="Calibri" panose="020F0502020204030204" pitchFamily="34" charset="0"/>
            </a:endParaRPr>
          </a:p>
        </p:txBody>
      </p:sp>
      <p:sp>
        <p:nvSpPr>
          <p:cNvPr id="5" name="Retângulo 4"/>
          <p:cNvSpPr/>
          <p:nvPr/>
        </p:nvSpPr>
        <p:spPr>
          <a:xfrm>
            <a:off x="498764" y="760351"/>
            <a:ext cx="10725854" cy="646331"/>
          </a:xfrm>
          <a:prstGeom prst="rect">
            <a:avLst/>
          </a:prstGeom>
        </p:spPr>
        <p:txBody>
          <a:bodyPr wrap="square">
            <a:spAutoFit/>
          </a:bodyPr>
          <a:lstStyle/>
          <a:p>
            <a:r>
              <a:rPr lang="pt-BR" b="1" cap="small" dirty="0"/>
              <a:t>REFORMA DA PREVIDÊNCIA NO SERVIÇO PÚBLICO: ASPECTOS JURÍDICOS</a:t>
            </a:r>
          </a:p>
          <a:p>
            <a:r>
              <a:rPr lang="pt-BR" b="1" cap="small" dirty="0"/>
              <a:t>Segundo texto da PEC 006/2019 aprovado pela Câmara dos Deputados em 12 de julho de 2019</a:t>
            </a:r>
            <a:endParaRPr lang="pt-BR" dirty="0"/>
          </a:p>
        </p:txBody>
      </p:sp>
      <p:sp>
        <p:nvSpPr>
          <p:cNvPr id="6" name="CaixaDeTexto 5"/>
          <p:cNvSpPr txBox="1"/>
          <p:nvPr/>
        </p:nvSpPr>
        <p:spPr>
          <a:xfrm>
            <a:off x="498764" y="1920240"/>
            <a:ext cx="10848109" cy="6186309"/>
          </a:xfrm>
          <a:prstGeom prst="rect">
            <a:avLst/>
          </a:prstGeom>
          <a:noFill/>
        </p:spPr>
        <p:txBody>
          <a:bodyPr wrap="square" rtlCol="0">
            <a:spAutoFit/>
          </a:bodyPr>
          <a:lstStyle/>
          <a:p>
            <a:r>
              <a:rPr lang="pt-BR" sz="1600" b="1" u="sng" dirty="0"/>
              <a:t>Alíquotas</a:t>
            </a:r>
          </a:p>
          <a:p>
            <a:pPr marL="400050" indent="-400050">
              <a:buAutoNum type="romanLcParenBoth"/>
            </a:pPr>
            <a:r>
              <a:rPr lang="pt-BR" sz="1600" dirty="0"/>
              <a:t>De 11% para 14%, permitida a progressão:</a:t>
            </a:r>
          </a:p>
          <a:p>
            <a:pPr marL="400050" indent="-400050">
              <a:buAutoNum type="romanLcParenBoth"/>
            </a:pPr>
            <a:endParaRPr lang="pt-BR" dirty="0"/>
          </a:p>
          <a:p>
            <a:pPr marL="400050" indent="-400050">
              <a:buAutoNum type="romanLcParenBoth"/>
            </a:pPr>
            <a:endParaRPr lang="pt-BR" dirty="0"/>
          </a:p>
          <a:p>
            <a:pPr marL="400050" indent="-400050">
              <a:buAutoNum type="romanLcParenBoth"/>
            </a:pPr>
            <a:endParaRPr lang="pt-BR" dirty="0"/>
          </a:p>
          <a:p>
            <a:pPr marL="400050" indent="-400050">
              <a:buAutoNum type="romanLcParenBoth"/>
            </a:pPr>
            <a:endParaRPr lang="pt-BR" dirty="0"/>
          </a:p>
          <a:p>
            <a:pPr marL="400050" indent="-400050">
              <a:buAutoNum type="romanLcParenBoth"/>
            </a:pPr>
            <a:endParaRPr lang="pt-BR" dirty="0"/>
          </a:p>
          <a:p>
            <a:pPr marL="400050" indent="-400050">
              <a:buAutoNum type="romanLcParenBoth"/>
            </a:pPr>
            <a:endParaRPr lang="pt-BR" dirty="0"/>
          </a:p>
          <a:p>
            <a:pPr marL="400050" indent="-400050">
              <a:buAutoNum type="romanLcParenBoth"/>
            </a:pPr>
            <a:endParaRPr lang="pt-BR" dirty="0"/>
          </a:p>
          <a:p>
            <a:pPr marL="400050" indent="-400050">
              <a:buAutoNum type="romanLcParenBoth"/>
            </a:pPr>
            <a:endParaRPr lang="pt-BR" dirty="0"/>
          </a:p>
          <a:p>
            <a:pPr marL="400050" indent="-400050">
              <a:buAutoNum type="romanLcParenBoth"/>
            </a:pPr>
            <a:endParaRPr lang="pt-BR" dirty="0"/>
          </a:p>
          <a:p>
            <a:pPr marL="400050" indent="-400050">
              <a:buAutoNum type="romanLcParenBoth"/>
            </a:pPr>
            <a:r>
              <a:rPr lang="pt-BR" sz="1600" dirty="0"/>
              <a:t>Aposentados e pensionistas poderão pagar acima do salário mínimo (aumento base de contribuição);</a:t>
            </a:r>
          </a:p>
          <a:p>
            <a:pPr marL="400050" indent="-400050">
              <a:buAutoNum type="romanLcParenBoth"/>
            </a:pPr>
            <a:endParaRPr lang="pt-BR" sz="1600" dirty="0"/>
          </a:p>
          <a:p>
            <a:pPr marL="400050" indent="-400050">
              <a:buAutoNum type="romanLcParenBoth"/>
            </a:pPr>
            <a:r>
              <a:rPr lang="pt-BR" sz="1600" dirty="0"/>
              <a:t>Possibilidade instituição contribuição extraordinária por até 20 anos;</a:t>
            </a:r>
          </a:p>
          <a:p>
            <a:pPr marL="400050" indent="-400050">
              <a:buAutoNum type="romanLcParenBoth"/>
            </a:pPr>
            <a:endParaRPr lang="pt-BR" sz="1600" dirty="0"/>
          </a:p>
          <a:p>
            <a:pPr marL="400050" indent="-400050">
              <a:buAutoNum type="romanLcParenBoth"/>
            </a:pPr>
            <a:r>
              <a:rPr lang="pt-BR" sz="1600" dirty="0"/>
              <a:t>Confisco? A jurisprudência pacífica do STF é de que a instituição de alíquotas progressivas para a contribuição previdenciária dos servidores públicos ofende o princípio da vedação à utilização de qualquer tributo com efeito de confisco, nos termos do art. 150, IV, da Constituição. </a:t>
            </a:r>
          </a:p>
          <a:p>
            <a:pPr marL="400050" indent="-400050">
              <a:buAutoNum type="romanLcParenBoth"/>
            </a:pPr>
            <a:endParaRPr lang="pt-BR" dirty="0"/>
          </a:p>
          <a:p>
            <a:pPr marL="400050" indent="-400050">
              <a:buAutoNum type="romanLcParenBoth"/>
            </a:pPr>
            <a:endParaRPr lang="pt-BR" dirty="0"/>
          </a:p>
          <a:p>
            <a:pPr marL="400050" indent="-400050">
              <a:buAutoNum type="romanLcParenBoth"/>
            </a:pPr>
            <a:endParaRPr lang="pt-BR" dirty="0"/>
          </a:p>
          <a:p>
            <a:pPr marL="400050" indent="-400050">
              <a:buAutoNum type="romanLcParenBoth"/>
            </a:pPr>
            <a:endParaRPr lang="pt-BR" dirty="0"/>
          </a:p>
          <a:p>
            <a:pPr marL="400050" indent="-400050">
              <a:buAutoNum type="romanLcParenBoth"/>
            </a:pPr>
            <a:endParaRPr lang="pt-BR" dirty="0"/>
          </a:p>
        </p:txBody>
      </p:sp>
      <p:graphicFrame>
        <p:nvGraphicFramePr>
          <p:cNvPr id="7" name="Tabela 6"/>
          <p:cNvGraphicFramePr>
            <a:graphicFrameLocks noGrp="1"/>
          </p:cNvGraphicFramePr>
          <p:nvPr>
            <p:extLst>
              <p:ext uri="{D42A27DB-BD31-4B8C-83A1-F6EECF244321}">
                <p14:modId xmlns:p14="http://schemas.microsoft.com/office/powerpoint/2010/main" val="1043725873"/>
              </p:ext>
            </p:extLst>
          </p:nvPr>
        </p:nvGraphicFramePr>
        <p:xfrm>
          <a:off x="3323588" y="2685508"/>
          <a:ext cx="5544820" cy="1904814"/>
        </p:xfrm>
        <a:graphic>
          <a:graphicData uri="http://schemas.openxmlformats.org/drawingml/2006/table">
            <a:tbl>
              <a:tblPr>
                <a:tableStyleId>{5C22544A-7EE6-4342-B048-85BDC9FD1C3A}</a:tableStyleId>
              </a:tblPr>
              <a:tblGrid>
                <a:gridCol w="2691130">
                  <a:extLst>
                    <a:ext uri="{9D8B030D-6E8A-4147-A177-3AD203B41FA5}">
                      <a16:colId xmlns:a16="http://schemas.microsoft.com/office/drawing/2014/main" val="20000"/>
                    </a:ext>
                  </a:extLst>
                </a:gridCol>
                <a:gridCol w="2853690">
                  <a:extLst>
                    <a:ext uri="{9D8B030D-6E8A-4147-A177-3AD203B41FA5}">
                      <a16:colId xmlns:a16="http://schemas.microsoft.com/office/drawing/2014/main" val="20001"/>
                    </a:ext>
                  </a:extLst>
                </a:gridCol>
              </a:tblGrid>
              <a:tr h="0">
                <a:tc>
                  <a:txBody>
                    <a:bodyPr/>
                    <a:lstStyle/>
                    <a:p>
                      <a:pPr algn="l">
                        <a:lnSpc>
                          <a:spcPts val="1815"/>
                        </a:lnSpc>
                        <a:spcBef>
                          <a:spcPts val="565"/>
                        </a:spcBef>
                        <a:spcAft>
                          <a:spcPts val="565"/>
                        </a:spcAft>
                      </a:pPr>
                      <a:r>
                        <a:rPr lang="pt-BR" sz="1200" kern="150">
                          <a:effectLst/>
                        </a:rPr>
                        <a:t>FAIXA SALARIAL</a:t>
                      </a:r>
                      <a:endParaRPr lang="pt-BR" sz="1100" kern="150">
                        <a:solidFill>
                          <a:srgbClr val="000000"/>
                        </a:solidFill>
                        <a:effectLst/>
                        <a:latin typeface="Calibri"/>
                        <a:ea typeface="Andale Sans UI"/>
                        <a:cs typeface="Arial"/>
                      </a:endParaRPr>
                    </a:p>
                  </a:txBody>
                  <a:tcPr marL="55880" marR="68580" marT="0" marB="0"/>
                </a:tc>
                <a:tc>
                  <a:txBody>
                    <a:bodyPr/>
                    <a:lstStyle/>
                    <a:p>
                      <a:pPr algn="l">
                        <a:lnSpc>
                          <a:spcPts val="1815"/>
                        </a:lnSpc>
                        <a:spcBef>
                          <a:spcPts val="565"/>
                        </a:spcBef>
                        <a:spcAft>
                          <a:spcPts val="565"/>
                        </a:spcAft>
                      </a:pPr>
                      <a:r>
                        <a:rPr lang="pt-BR" sz="1200" kern="150">
                          <a:effectLst/>
                        </a:rPr>
                        <a:t>ALÍQUOTA</a:t>
                      </a:r>
                      <a:endParaRPr lang="pt-BR" sz="1100" kern="150">
                        <a:solidFill>
                          <a:srgbClr val="000000"/>
                        </a:solidFill>
                        <a:effectLst/>
                        <a:latin typeface="Calibri"/>
                        <a:ea typeface="Andale Sans UI"/>
                        <a:cs typeface="Arial"/>
                      </a:endParaRPr>
                    </a:p>
                  </a:txBody>
                  <a:tcPr marL="55880" marR="68580" marT="0" marB="0"/>
                </a:tc>
                <a:extLst>
                  <a:ext uri="{0D108BD9-81ED-4DB2-BD59-A6C34878D82A}">
                    <a16:rowId xmlns:a16="http://schemas.microsoft.com/office/drawing/2014/main" val="10000"/>
                  </a:ext>
                </a:extLst>
              </a:tr>
              <a:tr h="0">
                <a:tc>
                  <a:txBody>
                    <a:bodyPr/>
                    <a:lstStyle/>
                    <a:p>
                      <a:pPr algn="l">
                        <a:lnSpc>
                          <a:spcPts val="1815"/>
                        </a:lnSpc>
                        <a:spcBef>
                          <a:spcPts val="565"/>
                        </a:spcBef>
                        <a:spcAft>
                          <a:spcPts val="565"/>
                        </a:spcAft>
                      </a:pPr>
                      <a:r>
                        <a:rPr lang="pt-BR" sz="1200" kern="150">
                          <a:effectLst/>
                        </a:rPr>
                        <a:t>Até R$998,00</a:t>
                      </a:r>
                      <a:endParaRPr lang="pt-BR" sz="1100" kern="150">
                        <a:solidFill>
                          <a:srgbClr val="000000"/>
                        </a:solidFill>
                        <a:effectLst/>
                        <a:latin typeface="Calibri"/>
                        <a:ea typeface="Andale Sans UI"/>
                        <a:cs typeface="Arial"/>
                      </a:endParaRPr>
                    </a:p>
                  </a:txBody>
                  <a:tcPr marL="55880" marR="68580" marT="0" marB="0"/>
                </a:tc>
                <a:tc>
                  <a:txBody>
                    <a:bodyPr/>
                    <a:lstStyle/>
                    <a:p>
                      <a:pPr algn="l">
                        <a:lnSpc>
                          <a:spcPts val="1815"/>
                        </a:lnSpc>
                        <a:spcBef>
                          <a:spcPts val="565"/>
                        </a:spcBef>
                        <a:spcAft>
                          <a:spcPts val="565"/>
                        </a:spcAft>
                      </a:pPr>
                      <a:r>
                        <a:rPr lang="pt-BR" sz="1200" kern="150">
                          <a:effectLst/>
                        </a:rPr>
                        <a:t>7,5%</a:t>
                      </a:r>
                      <a:endParaRPr lang="pt-BR" sz="1100" kern="150">
                        <a:solidFill>
                          <a:srgbClr val="000000"/>
                        </a:solidFill>
                        <a:effectLst/>
                        <a:latin typeface="Calibri"/>
                        <a:ea typeface="Andale Sans UI"/>
                        <a:cs typeface="Arial"/>
                      </a:endParaRPr>
                    </a:p>
                  </a:txBody>
                  <a:tcPr marL="55880" marR="68580" marT="0" marB="0"/>
                </a:tc>
                <a:extLst>
                  <a:ext uri="{0D108BD9-81ED-4DB2-BD59-A6C34878D82A}">
                    <a16:rowId xmlns:a16="http://schemas.microsoft.com/office/drawing/2014/main" val="10001"/>
                  </a:ext>
                </a:extLst>
              </a:tr>
              <a:tr h="0">
                <a:tc>
                  <a:txBody>
                    <a:bodyPr/>
                    <a:lstStyle/>
                    <a:p>
                      <a:pPr algn="l">
                        <a:lnSpc>
                          <a:spcPts val="1815"/>
                        </a:lnSpc>
                        <a:spcBef>
                          <a:spcPts val="565"/>
                        </a:spcBef>
                        <a:spcAft>
                          <a:spcPts val="565"/>
                        </a:spcAft>
                      </a:pPr>
                      <a:r>
                        <a:rPr lang="pt-BR" sz="1200" kern="150">
                          <a:effectLst/>
                        </a:rPr>
                        <a:t>R$998,01 a R$2.000,00</a:t>
                      </a:r>
                      <a:endParaRPr lang="pt-BR" sz="1100" kern="150">
                        <a:solidFill>
                          <a:srgbClr val="000000"/>
                        </a:solidFill>
                        <a:effectLst/>
                        <a:latin typeface="Calibri"/>
                        <a:ea typeface="Andale Sans UI"/>
                        <a:cs typeface="Arial"/>
                      </a:endParaRPr>
                    </a:p>
                  </a:txBody>
                  <a:tcPr marL="55880" marR="68580" marT="0" marB="0"/>
                </a:tc>
                <a:tc>
                  <a:txBody>
                    <a:bodyPr/>
                    <a:lstStyle/>
                    <a:p>
                      <a:pPr algn="l">
                        <a:lnSpc>
                          <a:spcPts val="1815"/>
                        </a:lnSpc>
                        <a:spcBef>
                          <a:spcPts val="565"/>
                        </a:spcBef>
                        <a:spcAft>
                          <a:spcPts val="565"/>
                        </a:spcAft>
                      </a:pPr>
                      <a:r>
                        <a:rPr lang="pt-BR" sz="1200" kern="150">
                          <a:effectLst/>
                        </a:rPr>
                        <a:t>9%</a:t>
                      </a:r>
                      <a:endParaRPr lang="pt-BR" sz="1100" kern="150">
                        <a:solidFill>
                          <a:srgbClr val="000000"/>
                        </a:solidFill>
                        <a:effectLst/>
                        <a:latin typeface="Calibri"/>
                        <a:ea typeface="Andale Sans UI"/>
                        <a:cs typeface="Arial"/>
                      </a:endParaRPr>
                    </a:p>
                  </a:txBody>
                  <a:tcPr marL="55880" marR="68580" marT="0" marB="0"/>
                </a:tc>
                <a:extLst>
                  <a:ext uri="{0D108BD9-81ED-4DB2-BD59-A6C34878D82A}">
                    <a16:rowId xmlns:a16="http://schemas.microsoft.com/office/drawing/2014/main" val="10002"/>
                  </a:ext>
                </a:extLst>
              </a:tr>
              <a:tr h="0">
                <a:tc>
                  <a:txBody>
                    <a:bodyPr/>
                    <a:lstStyle/>
                    <a:p>
                      <a:pPr algn="l">
                        <a:lnSpc>
                          <a:spcPts val="1815"/>
                        </a:lnSpc>
                        <a:spcBef>
                          <a:spcPts val="565"/>
                        </a:spcBef>
                        <a:spcAft>
                          <a:spcPts val="565"/>
                        </a:spcAft>
                      </a:pPr>
                      <a:r>
                        <a:rPr lang="pt-BR" sz="1200" kern="150">
                          <a:effectLst/>
                        </a:rPr>
                        <a:t>R$2.000,01 a R$3.000,00</a:t>
                      </a:r>
                      <a:endParaRPr lang="pt-BR" sz="1100" kern="150">
                        <a:solidFill>
                          <a:srgbClr val="000000"/>
                        </a:solidFill>
                        <a:effectLst/>
                        <a:latin typeface="Calibri"/>
                        <a:ea typeface="Andale Sans UI"/>
                        <a:cs typeface="Arial"/>
                      </a:endParaRPr>
                    </a:p>
                  </a:txBody>
                  <a:tcPr marL="55880" marR="68580" marT="0" marB="0"/>
                </a:tc>
                <a:tc>
                  <a:txBody>
                    <a:bodyPr/>
                    <a:lstStyle/>
                    <a:p>
                      <a:pPr algn="l">
                        <a:lnSpc>
                          <a:spcPts val="1815"/>
                        </a:lnSpc>
                        <a:spcBef>
                          <a:spcPts val="565"/>
                        </a:spcBef>
                        <a:spcAft>
                          <a:spcPts val="565"/>
                        </a:spcAft>
                      </a:pPr>
                      <a:r>
                        <a:rPr lang="pt-BR" sz="1200" kern="150">
                          <a:effectLst/>
                        </a:rPr>
                        <a:t>12%</a:t>
                      </a:r>
                      <a:endParaRPr lang="pt-BR" sz="1100" kern="150">
                        <a:solidFill>
                          <a:srgbClr val="000000"/>
                        </a:solidFill>
                        <a:effectLst/>
                        <a:latin typeface="Calibri"/>
                        <a:ea typeface="Andale Sans UI"/>
                        <a:cs typeface="Arial"/>
                      </a:endParaRPr>
                    </a:p>
                  </a:txBody>
                  <a:tcPr marL="55880" marR="68580" marT="0" marB="0"/>
                </a:tc>
                <a:extLst>
                  <a:ext uri="{0D108BD9-81ED-4DB2-BD59-A6C34878D82A}">
                    <a16:rowId xmlns:a16="http://schemas.microsoft.com/office/drawing/2014/main" val="10003"/>
                  </a:ext>
                </a:extLst>
              </a:tr>
              <a:tr h="0">
                <a:tc>
                  <a:txBody>
                    <a:bodyPr/>
                    <a:lstStyle/>
                    <a:p>
                      <a:pPr algn="l">
                        <a:lnSpc>
                          <a:spcPts val="1815"/>
                        </a:lnSpc>
                        <a:spcBef>
                          <a:spcPts val="565"/>
                        </a:spcBef>
                        <a:spcAft>
                          <a:spcPts val="565"/>
                        </a:spcAft>
                      </a:pPr>
                      <a:r>
                        <a:rPr lang="pt-BR" sz="1200" kern="150">
                          <a:effectLst/>
                        </a:rPr>
                        <a:t>R$3.000,01 a R$5.839,45</a:t>
                      </a:r>
                      <a:endParaRPr lang="pt-BR" sz="1100" kern="150">
                        <a:solidFill>
                          <a:srgbClr val="000000"/>
                        </a:solidFill>
                        <a:effectLst/>
                        <a:latin typeface="Calibri"/>
                        <a:ea typeface="Andale Sans UI"/>
                        <a:cs typeface="Arial"/>
                      </a:endParaRPr>
                    </a:p>
                  </a:txBody>
                  <a:tcPr marL="55880" marR="68580" marT="0" marB="0"/>
                </a:tc>
                <a:tc>
                  <a:txBody>
                    <a:bodyPr/>
                    <a:lstStyle/>
                    <a:p>
                      <a:pPr algn="l">
                        <a:lnSpc>
                          <a:spcPts val="1815"/>
                        </a:lnSpc>
                        <a:spcBef>
                          <a:spcPts val="565"/>
                        </a:spcBef>
                        <a:spcAft>
                          <a:spcPts val="565"/>
                        </a:spcAft>
                      </a:pPr>
                      <a:r>
                        <a:rPr lang="pt-BR" sz="1200" kern="150">
                          <a:effectLst/>
                        </a:rPr>
                        <a:t>14%</a:t>
                      </a:r>
                      <a:endParaRPr lang="pt-BR" sz="1100" kern="150">
                        <a:solidFill>
                          <a:srgbClr val="000000"/>
                        </a:solidFill>
                        <a:effectLst/>
                        <a:latin typeface="Calibri"/>
                        <a:ea typeface="Andale Sans UI"/>
                        <a:cs typeface="Arial"/>
                      </a:endParaRPr>
                    </a:p>
                  </a:txBody>
                  <a:tcPr marL="55880" marR="68580" marT="0" marB="0"/>
                </a:tc>
                <a:extLst>
                  <a:ext uri="{0D108BD9-81ED-4DB2-BD59-A6C34878D82A}">
                    <a16:rowId xmlns:a16="http://schemas.microsoft.com/office/drawing/2014/main" val="10004"/>
                  </a:ext>
                </a:extLst>
              </a:tr>
              <a:tr h="0">
                <a:tc>
                  <a:txBody>
                    <a:bodyPr/>
                    <a:lstStyle/>
                    <a:p>
                      <a:pPr algn="l">
                        <a:lnSpc>
                          <a:spcPts val="1815"/>
                        </a:lnSpc>
                        <a:spcBef>
                          <a:spcPts val="565"/>
                        </a:spcBef>
                        <a:spcAft>
                          <a:spcPts val="565"/>
                        </a:spcAft>
                      </a:pPr>
                      <a:r>
                        <a:rPr lang="pt-BR" sz="1200" kern="150">
                          <a:effectLst/>
                        </a:rPr>
                        <a:t>R$5.839,46 a R$10.000,00</a:t>
                      </a:r>
                      <a:endParaRPr lang="pt-BR" sz="1100" kern="150">
                        <a:solidFill>
                          <a:srgbClr val="000000"/>
                        </a:solidFill>
                        <a:effectLst/>
                        <a:latin typeface="Calibri"/>
                        <a:ea typeface="Andale Sans UI"/>
                        <a:cs typeface="Arial"/>
                      </a:endParaRPr>
                    </a:p>
                  </a:txBody>
                  <a:tcPr marL="55880" marR="68580" marT="0" marB="0"/>
                </a:tc>
                <a:tc>
                  <a:txBody>
                    <a:bodyPr/>
                    <a:lstStyle/>
                    <a:p>
                      <a:pPr algn="l">
                        <a:lnSpc>
                          <a:spcPts val="1815"/>
                        </a:lnSpc>
                        <a:spcBef>
                          <a:spcPts val="565"/>
                        </a:spcBef>
                        <a:spcAft>
                          <a:spcPts val="565"/>
                        </a:spcAft>
                      </a:pPr>
                      <a:r>
                        <a:rPr lang="pt-BR" sz="1200" kern="150">
                          <a:effectLst/>
                        </a:rPr>
                        <a:t>14,5%</a:t>
                      </a:r>
                      <a:endParaRPr lang="pt-BR" sz="1100" kern="150">
                        <a:solidFill>
                          <a:srgbClr val="000000"/>
                        </a:solidFill>
                        <a:effectLst/>
                        <a:latin typeface="Calibri"/>
                        <a:ea typeface="Andale Sans UI"/>
                        <a:cs typeface="Arial"/>
                      </a:endParaRPr>
                    </a:p>
                  </a:txBody>
                  <a:tcPr marL="55880" marR="68580" marT="0" marB="0"/>
                </a:tc>
                <a:extLst>
                  <a:ext uri="{0D108BD9-81ED-4DB2-BD59-A6C34878D82A}">
                    <a16:rowId xmlns:a16="http://schemas.microsoft.com/office/drawing/2014/main" val="10005"/>
                  </a:ext>
                </a:extLst>
              </a:tr>
              <a:tr h="0">
                <a:tc>
                  <a:txBody>
                    <a:bodyPr/>
                    <a:lstStyle/>
                    <a:p>
                      <a:pPr algn="l">
                        <a:lnSpc>
                          <a:spcPts val="1815"/>
                        </a:lnSpc>
                        <a:spcBef>
                          <a:spcPts val="565"/>
                        </a:spcBef>
                        <a:spcAft>
                          <a:spcPts val="565"/>
                        </a:spcAft>
                      </a:pPr>
                      <a:r>
                        <a:rPr lang="pt-BR" sz="1200" kern="150">
                          <a:effectLst/>
                        </a:rPr>
                        <a:t>R$10.000,01 a R$20.000,00</a:t>
                      </a:r>
                      <a:endParaRPr lang="pt-BR" sz="1100" kern="150">
                        <a:solidFill>
                          <a:srgbClr val="000000"/>
                        </a:solidFill>
                        <a:effectLst/>
                        <a:latin typeface="Calibri"/>
                        <a:ea typeface="Andale Sans UI"/>
                        <a:cs typeface="Arial"/>
                      </a:endParaRPr>
                    </a:p>
                  </a:txBody>
                  <a:tcPr marL="55880" marR="68580" marT="0" marB="0"/>
                </a:tc>
                <a:tc>
                  <a:txBody>
                    <a:bodyPr/>
                    <a:lstStyle/>
                    <a:p>
                      <a:pPr algn="l">
                        <a:lnSpc>
                          <a:spcPts val="1815"/>
                        </a:lnSpc>
                        <a:spcBef>
                          <a:spcPts val="565"/>
                        </a:spcBef>
                        <a:spcAft>
                          <a:spcPts val="565"/>
                        </a:spcAft>
                      </a:pPr>
                      <a:r>
                        <a:rPr lang="pt-BR" sz="1200" kern="150">
                          <a:effectLst/>
                        </a:rPr>
                        <a:t>16,5%</a:t>
                      </a:r>
                      <a:endParaRPr lang="pt-BR" sz="1100" kern="150">
                        <a:solidFill>
                          <a:srgbClr val="000000"/>
                        </a:solidFill>
                        <a:effectLst/>
                        <a:latin typeface="Calibri"/>
                        <a:ea typeface="Andale Sans UI"/>
                        <a:cs typeface="Arial"/>
                      </a:endParaRPr>
                    </a:p>
                  </a:txBody>
                  <a:tcPr marL="55880" marR="68580" marT="0" marB="0"/>
                </a:tc>
                <a:extLst>
                  <a:ext uri="{0D108BD9-81ED-4DB2-BD59-A6C34878D82A}">
                    <a16:rowId xmlns:a16="http://schemas.microsoft.com/office/drawing/2014/main" val="10006"/>
                  </a:ext>
                </a:extLst>
              </a:tr>
              <a:tr h="0">
                <a:tc>
                  <a:txBody>
                    <a:bodyPr/>
                    <a:lstStyle/>
                    <a:p>
                      <a:pPr algn="l">
                        <a:lnSpc>
                          <a:spcPts val="1815"/>
                        </a:lnSpc>
                        <a:spcBef>
                          <a:spcPts val="565"/>
                        </a:spcBef>
                        <a:spcAft>
                          <a:spcPts val="565"/>
                        </a:spcAft>
                      </a:pPr>
                      <a:r>
                        <a:rPr lang="pt-BR" sz="1200" kern="150">
                          <a:effectLst/>
                        </a:rPr>
                        <a:t>R$20.000,01 a R$39.000,00</a:t>
                      </a:r>
                      <a:endParaRPr lang="pt-BR" sz="1100" kern="150">
                        <a:solidFill>
                          <a:srgbClr val="000000"/>
                        </a:solidFill>
                        <a:effectLst/>
                        <a:latin typeface="Calibri"/>
                        <a:ea typeface="Andale Sans UI"/>
                        <a:cs typeface="Arial"/>
                      </a:endParaRPr>
                    </a:p>
                  </a:txBody>
                  <a:tcPr marL="55880" marR="68580" marT="0" marB="0"/>
                </a:tc>
                <a:tc>
                  <a:txBody>
                    <a:bodyPr/>
                    <a:lstStyle/>
                    <a:p>
                      <a:pPr algn="l">
                        <a:lnSpc>
                          <a:spcPts val="1815"/>
                        </a:lnSpc>
                        <a:spcBef>
                          <a:spcPts val="565"/>
                        </a:spcBef>
                        <a:spcAft>
                          <a:spcPts val="565"/>
                        </a:spcAft>
                      </a:pPr>
                      <a:r>
                        <a:rPr lang="pt-BR" sz="1200" kern="150">
                          <a:effectLst/>
                        </a:rPr>
                        <a:t>19%</a:t>
                      </a:r>
                      <a:endParaRPr lang="pt-BR" sz="1100" kern="150">
                        <a:solidFill>
                          <a:srgbClr val="000000"/>
                        </a:solidFill>
                        <a:effectLst/>
                        <a:latin typeface="Calibri"/>
                        <a:ea typeface="Andale Sans UI"/>
                        <a:cs typeface="Arial"/>
                      </a:endParaRPr>
                    </a:p>
                  </a:txBody>
                  <a:tcPr marL="55880" marR="68580" marT="0" marB="0"/>
                </a:tc>
                <a:extLst>
                  <a:ext uri="{0D108BD9-81ED-4DB2-BD59-A6C34878D82A}">
                    <a16:rowId xmlns:a16="http://schemas.microsoft.com/office/drawing/2014/main" val="10007"/>
                  </a:ext>
                </a:extLst>
              </a:tr>
              <a:tr h="0">
                <a:tc>
                  <a:txBody>
                    <a:bodyPr/>
                    <a:lstStyle/>
                    <a:p>
                      <a:pPr algn="l">
                        <a:lnSpc>
                          <a:spcPts val="1815"/>
                        </a:lnSpc>
                        <a:spcBef>
                          <a:spcPts val="565"/>
                        </a:spcBef>
                        <a:spcAft>
                          <a:spcPts val="565"/>
                        </a:spcAft>
                      </a:pPr>
                      <a:r>
                        <a:rPr lang="pt-BR" sz="1200" kern="150">
                          <a:effectLst/>
                        </a:rPr>
                        <a:t>Acima de R$39.000,00</a:t>
                      </a:r>
                      <a:endParaRPr lang="pt-BR" sz="1100" kern="150">
                        <a:solidFill>
                          <a:srgbClr val="000000"/>
                        </a:solidFill>
                        <a:effectLst/>
                        <a:latin typeface="Calibri"/>
                        <a:ea typeface="Andale Sans UI"/>
                        <a:cs typeface="Arial"/>
                      </a:endParaRPr>
                    </a:p>
                  </a:txBody>
                  <a:tcPr marL="55880" marR="68580" marT="0" marB="0"/>
                </a:tc>
                <a:tc>
                  <a:txBody>
                    <a:bodyPr/>
                    <a:lstStyle/>
                    <a:p>
                      <a:pPr algn="l">
                        <a:lnSpc>
                          <a:spcPts val="1815"/>
                        </a:lnSpc>
                        <a:spcBef>
                          <a:spcPts val="565"/>
                        </a:spcBef>
                        <a:spcAft>
                          <a:spcPts val="565"/>
                        </a:spcAft>
                      </a:pPr>
                      <a:r>
                        <a:rPr lang="pt-BR" sz="1200" kern="150" dirty="0">
                          <a:effectLst/>
                        </a:rPr>
                        <a:t>22%</a:t>
                      </a:r>
                      <a:endParaRPr lang="pt-BR" sz="1100" kern="150" dirty="0">
                        <a:solidFill>
                          <a:srgbClr val="000000"/>
                        </a:solidFill>
                        <a:effectLst/>
                        <a:latin typeface="Calibri"/>
                        <a:ea typeface="Andale Sans UI"/>
                        <a:cs typeface="Arial"/>
                      </a:endParaRPr>
                    </a:p>
                  </a:txBody>
                  <a:tcPr marL="55880" marR="68580" marT="0" marB="0"/>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77731381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5FF4C53B-3394-8C4D-8EAA-8DCCB0D128D5}"/>
              </a:ext>
            </a:extLst>
          </p:cNvPr>
          <p:cNvSpPr txBox="1"/>
          <p:nvPr/>
        </p:nvSpPr>
        <p:spPr>
          <a:xfrm>
            <a:off x="10241280" y="5730240"/>
            <a:ext cx="184731" cy="369332"/>
          </a:xfrm>
          <a:prstGeom prst="rect">
            <a:avLst/>
          </a:prstGeom>
          <a:noFill/>
        </p:spPr>
        <p:txBody>
          <a:bodyPr wrap="none" rtlCol="0">
            <a:spAutoFit/>
          </a:bodyPr>
          <a:lstStyle/>
          <a:p>
            <a:endParaRPr lang="pt-BR" dirty="0"/>
          </a:p>
        </p:txBody>
      </p:sp>
      <p:sp>
        <p:nvSpPr>
          <p:cNvPr id="42" name="TextBox 41">
            <a:extLst>
              <a:ext uri="{FF2B5EF4-FFF2-40B4-BE49-F238E27FC236}">
                <a16:creationId xmlns:a16="http://schemas.microsoft.com/office/drawing/2014/main" id="{96281693-3FFE-0E45-B660-CCD61CD5B488}"/>
              </a:ext>
            </a:extLst>
          </p:cNvPr>
          <p:cNvSpPr txBox="1"/>
          <p:nvPr/>
        </p:nvSpPr>
        <p:spPr>
          <a:xfrm>
            <a:off x="12743727" y="6319777"/>
            <a:ext cx="184731" cy="369332"/>
          </a:xfrm>
          <a:prstGeom prst="rect">
            <a:avLst/>
          </a:prstGeom>
          <a:noFill/>
        </p:spPr>
        <p:txBody>
          <a:bodyPr wrap="none" rtlCol="0">
            <a:spAutoFit/>
          </a:bodyPr>
          <a:lstStyle/>
          <a:p>
            <a:endParaRPr lang="pt-BR" dirty="0"/>
          </a:p>
        </p:txBody>
      </p:sp>
      <p:sp>
        <p:nvSpPr>
          <p:cNvPr id="46" name="TextBox 45">
            <a:extLst>
              <a:ext uri="{FF2B5EF4-FFF2-40B4-BE49-F238E27FC236}">
                <a16:creationId xmlns:a16="http://schemas.microsoft.com/office/drawing/2014/main" id="{FCCE05EC-D7A7-E24E-AFA0-42D55626E0DA}"/>
              </a:ext>
            </a:extLst>
          </p:cNvPr>
          <p:cNvSpPr txBox="1"/>
          <p:nvPr/>
        </p:nvSpPr>
        <p:spPr>
          <a:xfrm>
            <a:off x="5266481" y="5486400"/>
            <a:ext cx="184731" cy="369332"/>
          </a:xfrm>
          <a:prstGeom prst="rect">
            <a:avLst/>
          </a:prstGeom>
          <a:noFill/>
        </p:spPr>
        <p:txBody>
          <a:bodyPr wrap="none" rtlCol="0">
            <a:spAutoFit/>
          </a:bodyPr>
          <a:lstStyle/>
          <a:p>
            <a:endParaRPr lang="pt-BR" dirty="0"/>
          </a:p>
        </p:txBody>
      </p:sp>
      <p:pic>
        <p:nvPicPr>
          <p:cNvPr id="28" name="Picture 27">
            <a:extLst>
              <a:ext uri="{FF2B5EF4-FFF2-40B4-BE49-F238E27FC236}">
                <a16:creationId xmlns:a16="http://schemas.microsoft.com/office/drawing/2014/main" id="{532A7459-18E7-C54C-B7A6-E35CECF79A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95946" y="6129328"/>
            <a:ext cx="1457344" cy="728672"/>
          </a:xfrm>
          <a:prstGeom prst="rect">
            <a:avLst/>
          </a:prstGeom>
        </p:spPr>
      </p:pic>
      <p:sp>
        <p:nvSpPr>
          <p:cNvPr id="17" name="Rectangle 16">
            <a:extLst>
              <a:ext uri="{FF2B5EF4-FFF2-40B4-BE49-F238E27FC236}">
                <a16:creationId xmlns:a16="http://schemas.microsoft.com/office/drawing/2014/main" id="{51259223-85EB-0341-AF93-B1F0C8F9DB10}"/>
              </a:ext>
            </a:extLst>
          </p:cNvPr>
          <p:cNvSpPr/>
          <p:nvPr/>
        </p:nvSpPr>
        <p:spPr>
          <a:xfrm>
            <a:off x="-2" y="0"/>
            <a:ext cx="12192001" cy="553255"/>
          </a:xfrm>
          <a:prstGeom prst="rect">
            <a:avLst/>
          </a:prstGeom>
          <a:solidFill>
            <a:srgbClr val="EEA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Triangle 11">
            <a:extLst>
              <a:ext uri="{FF2B5EF4-FFF2-40B4-BE49-F238E27FC236}">
                <a16:creationId xmlns:a16="http://schemas.microsoft.com/office/drawing/2014/main" id="{30343079-7F77-0544-981C-01A61C150FF9}"/>
              </a:ext>
            </a:extLst>
          </p:cNvPr>
          <p:cNvSpPr/>
          <p:nvPr/>
        </p:nvSpPr>
        <p:spPr>
          <a:xfrm rot="5400000">
            <a:off x="-192589" y="164144"/>
            <a:ext cx="566703" cy="181526"/>
          </a:xfrm>
          <a:custGeom>
            <a:avLst/>
            <a:gdLst>
              <a:gd name="connsiteX0" fmla="*/ 0 w 581230"/>
              <a:gd name="connsiteY0" fmla="*/ 244475 h 244475"/>
              <a:gd name="connsiteX1" fmla="*/ 290615 w 581230"/>
              <a:gd name="connsiteY1" fmla="*/ 0 h 244475"/>
              <a:gd name="connsiteX2" fmla="*/ 581230 w 581230"/>
              <a:gd name="connsiteY2" fmla="*/ 244475 h 244475"/>
              <a:gd name="connsiteX3" fmla="*/ 0 w 581230"/>
              <a:gd name="connsiteY3" fmla="*/ 244475 h 244475"/>
              <a:gd name="connsiteX0" fmla="*/ 0 w 581230"/>
              <a:gd name="connsiteY0" fmla="*/ 209550 h 209550"/>
              <a:gd name="connsiteX1" fmla="*/ 144568 w 581230"/>
              <a:gd name="connsiteY1" fmla="*/ 0 h 209550"/>
              <a:gd name="connsiteX2" fmla="*/ 581230 w 581230"/>
              <a:gd name="connsiteY2" fmla="*/ 209550 h 209550"/>
              <a:gd name="connsiteX3" fmla="*/ 0 w 581230"/>
              <a:gd name="connsiteY3" fmla="*/ 209550 h 209550"/>
              <a:gd name="connsiteX0" fmla="*/ 0 w 581230"/>
              <a:gd name="connsiteY0" fmla="*/ 186180 h 186180"/>
              <a:gd name="connsiteX1" fmla="*/ 209490 w 581230"/>
              <a:gd name="connsiteY1" fmla="*/ 0 h 186180"/>
              <a:gd name="connsiteX2" fmla="*/ 581230 w 581230"/>
              <a:gd name="connsiteY2" fmla="*/ 186180 h 186180"/>
              <a:gd name="connsiteX3" fmla="*/ 0 w 581230"/>
              <a:gd name="connsiteY3" fmla="*/ 186180 h 186180"/>
            </a:gdLst>
            <a:ahLst/>
            <a:cxnLst>
              <a:cxn ang="0">
                <a:pos x="connsiteX0" y="connsiteY0"/>
              </a:cxn>
              <a:cxn ang="0">
                <a:pos x="connsiteX1" y="connsiteY1"/>
              </a:cxn>
              <a:cxn ang="0">
                <a:pos x="connsiteX2" y="connsiteY2"/>
              </a:cxn>
              <a:cxn ang="0">
                <a:pos x="connsiteX3" y="connsiteY3"/>
              </a:cxn>
            </a:cxnLst>
            <a:rect l="l" t="t" r="r" b="b"/>
            <a:pathLst>
              <a:path w="581230" h="186180">
                <a:moveTo>
                  <a:pt x="0" y="186180"/>
                </a:moveTo>
                <a:lnTo>
                  <a:pt x="209490" y="0"/>
                </a:lnTo>
                <a:lnTo>
                  <a:pt x="581230" y="186180"/>
                </a:lnTo>
                <a:lnTo>
                  <a:pt x="0" y="186180"/>
                </a:lnTo>
                <a:close/>
              </a:path>
            </a:pathLst>
          </a:custGeom>
          <a:solidFill>
            <a:srgbClr val="D08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3" name="Picture 2">
            <a:extLst>
              <a:ext uri="{FF2B5EF4-FFF2-40B4-BE49-F238E27FC236}">
                <a16:creationId xmlns:a16="http://schemas.microsoft.com/office/drawing/2014/main" id="{115A0304-2C08-5C42-B70B-46CAD4C5512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047"/>
          <a:stretch/>
        </p:blipFill>
        <p:spPr>
          <a:xfrm>
            <a:off x="0" y="538259"/>
            <a:ext cx="12192000" cy="1090516"/>
          </a:xfrm>
          <a:prstGeom prst="rect">
            <a:avLst/>
          </a:prstGeom>
        </p:spPr>
      </p:pic>
      <p:sp>
        <p:nvSpPr>
          <p:cNvPr id="2" name="Retângulo 1">
            <a:extLst>
              <a:ext uri="{FF2B5EF4-FFF2-40B4-BE49-F238E27FC236}">
                <a16:creationId xmlns:a16="http://schemas.microsoft.com/office/drawing/2014/main" id="{B1770787-DA53-B347-89F9-84435091392A}"/>
              </a:ext>
            </a:extLst>
          </p:cNvPr>
          <p:cNvSpPr/>
          <p:nvPr/>
        </p:nvSpPr>
        <p:spPr>
          <a:xfrm>
            <a:off x="577515" y="1847403"/>
            <a:ext cx="11242449" cy="1372683"/>
          </a:xfrm>
          <a:prstGeom prst="rect">
            <a:avLst/>
          </a:prstGeom>
        </p:spPr>
        <p:txBody>
          <a:bodyPr wrap="square">
            <a:spAutoFit/>
          </a:bodyPr>
          <a:lstStyle/>
          <a:p>
            <a:pPr algn="just">
              <a:lnSpc>
                <a:spcPct val="130000"/>
              </a:lnSpc>
            </a:pPr>
            <a:endParaRPr lang="pt-BR" sz="1600" dirty="0">
              <a:solidFill>
                <a:schemeClr val="tx1">
                  <a:lumMod val="65000"/>
                  <a:lumOff val="35000"/>
                </a:schemeClr>
              </a:solidFill>
            </a:endParaRPr>
          </a:p>
          <a:p>
            <a:pPr marL="285750" indent="-285750" algn="just">
              <a:lnSpc>
                <a:spcPct val="130000"/>
              </a:lnSpc>
              <a:buFontTx/>
              <a:buChar char="-"/>
            </a:pPr>
            <a:endParaRPr lang="pt-BR" sz="1600" dirty="0"/>
          </a:p>
          <a:p>
            <a:pPr marL="285750" indent="-285750" algn="just">
              <a:lnSpc>
                <a:spcPct val="130000"/>
              </a:lnSpc>
              <a:buFontTx/>
              <a:buChar char="-"/>
            </a:pPr>
            <a:endParaRPr lang="en-US" sz="1600" dirty="0">
              <a:solidFill>
                <a:srgbClr val="4D4D4D"/>
              </a:solidFill>
              <a:latin typeface="Calibri" panose="020F0502020204030204" pitchFamily="34" charset="0"/>
              <a:ea typeface="Verdana" panose="020B0604030504040204" pitchFamily="34" charset="0"/>
              <a:cs typeface="Calibri" panose="020F0502020204030204" pitchFamily="34" charset="0"/>
            </a:endParaRPr>
          </a:p>
          <a:p>
            <a:pPr algn="just">
              <a:lnSpc>
                <a:spcPct val="130000"/>
              </a:lnSpc>
            </a:pPr>
            <a:endParaRPr lang="en-US" sz="1600" dirty="0">
              <a:solidFill>
                <a:srgbClr val="4D4D4D"/>
              </a:solidFill>
              <a:latin typeface="Calibri" panose="020F0502020204030204" pitchFamily="34" charset="0"/>
              <a:ea typeface="Verdana" panose="020B0604030504040204" pitchFamily="34" charset="0"/>
              <a:cs typeface="Calibri" panose="020F0502020204030204" pitchFamily="34" charset="0"/>
            </a:endParaRPr>
          </a:p>
        </p:txBody>
      </p:sp>
      <p:sp>
        <p:nvSpPr>
          <p:cNvPr id="5" name="Retângulo 4"/>
          <p:cNvSpPr/>
          <p:nvPr/>
        </p:nvSpPr>
        <p:spPr>
          <a:xfrm>
            <a:off x="498764" y="760351"/>
            <a:ext cx="10725854" cy="646331"/>
          </a:xfrm>
          <a:prstGeom prst="rect">
            <a:avLst/>
          </a:prstGeom>
        </p:spPr>
        <p:txBody>
          <a:bodyPr wrap="square">
            <a:spAutoFit/>
          </a:bodyPr>
          <a:lstStyle/>
          <a:p>
            <a:r>
              <a:rPr lang="pt-BR" b="1" cap="small" dirty="0"/>
              <a:t>REFORMA DA PREVIDÊNCIA NO SERVIÇO PÚBLICO: ASPECTOS JURÍDICOS</a:t>
            </a:r>
          </a:p>
          <a:p>
            <a:r>
              <a:rPr lang="pt-BR" b="1" cap="small" dirty="0"/>
              <a:t>Segundo texto da PEC 006/2019 aprovado pela Câmara dos Deputados em 12 de julho de 2019</a:t>
            </a:r>
            <a:endParaRPr lang="pt-BR" dirty="0"/>
          </a:p>
        </p:txBody>
      </p:sp>
      <p:sp>
        <p:nvSpPr>
          <p:cNvPr id="6" name="CaixaDeTexto 5"/>
          <p:cNvSpPr txBox="1"/>
          <p:nvPr/>
        </p:nvSpPr>
        <p:spPr>
          <a:xfrm>
            <a:off x="542327" y="1787239"/>
            <a:ext cx="10848109" cy="6647974"/>
          </a:xfrm>
          <a:prstGeom prst="rect">
            <a:avLst/>
          </a:prstGeom>
          <a:noFill/>
        </p:spPr>
        <p:txBody>
          <a:bodyPr wrap="square" rtlCol="0">
            <a:spAutoFit/>
          </a:bodyPr>
          <a:lstStyle/>
          <a:p>
            <a:r>
              <a:rPr lang="pt-BR" sz="1600" b="1" u="sng" dirty="0"/>
              <a:t>Como fica a situação do servidor já em atividade antes da Reforma?</a:t>
            </a:r>
          </a:p>
          <a:p>
            <a:endParaRPr lang="pt-BR" sz="1600" b="1" dirty="0"/>
          </a:p>
          <a:p>
            <a:r>
              <a:rPr lang="pt-BR" sz="1600" b="1" dirty="0"/>
              <a:t> - Direito Adquirido: requisitos para aposentadoria já cumpridos</a:t>
            </a:r>
          </a:p>
          <a:p>
            <a:endParaRPr lang="pt-BR" sz="1600" b="1" dirty="0"/>
          </a:p>
          <a:p>
            <a:r>
              <a:rPr lang="pt-BR" sz="1600" b="1" dirty="0"/>
              <a:t> - Regra #1</a:t>
            </a:r>
            <a:endParaRPr lang="pt-BR" sz="1600" dirty="0"/>
          </a:p>
          <a:p>
            <a:r>
              <a:rPr lang="pt-BR" sz="1600" dirty="0"/>
              <a:t>IDADE: 56 anos mulher e 61 anos homem (será de 57 e 62 a partir de 1º de janeiro de 2022)</a:t>
            </a:r>
          </a:p>
          <a:p>
            <a:r>
              <a:rPr lang="pt-BR" sz="1600" dirty="0"/>
              <a:t>P/ garantir paridade e integralidade: 62 anos, se mulher e 65 anos, se homem.</a:t>
            </a:r>
          </a:p>
          <a:p>
            <a:r>
              <a:rPr lang="pt-BR" sz="1600" dirty="0"/>
              <a:t>TEMPO DE CONTRIBUIÇÃO: 30 anos para mulher e 35 anos para homem</a:t>
            </a:r>
          </a:p>
          <a:p>
            <a:r>
              <a:rPr lang="pt-BR" sz="1600" dirty="0"/>
              <a:t>TEMPO DE SERVIÇO PÚBLICO: 20 anos</a:t>
            </a:r>
          </a:p>
          <a:p>
            <a:r>
              <a:rPr lang="pt-BR" sz="1600" dirty="0"/>
              <a:t>TEMPO DE CARGO: 5 anos</a:t>
            </a:r>
          </a:p>
          <a:p>
            <a:r>
              <a:rPr lang="pt-BR" sz="1600" dirty="0"/>
              <a:t>SOMA IDADE E TEMPO DE CONTRIBUIÇÃO: 86 mulher/ 96 homem (aumento de 1 ponto por ano a partir de 1º de janeiro de 2020 até chegar em 100/105 – estaciona em 2028 para o homem e em 2033 para a mulher) </a:t>
            </a:r>
          </a:p>
          <a:p>
            <a:endParaRPr lang="pt-BR" sz="1600" dirty="0"/>
          </a:p>
          <a:p>
            <a:r>
              <a:rPr lang="pt-BR" sz="1600" b="1" dirty="0"/>
              <a:t> - Regra #2</a:t>
            </a:r>
            <a:endParaRPr lang="pt-BR" sz="1600" dirty="0"/>
          </a:p>
          <a:p>
            <a:r>
              <a:rPr lang="pt-BR" sz="1600" dirty="0"/>
              <a:t>IDADE: 57 anos mulher e 60 anos homem </a:t>
            </a:r>
          </a:p>
          <a:p>
            <a:r>
              <a:rPr lang="pt-BR" sz="1600" dirty="0"/>
              <a:t>TEMPO DE CONTRIBUIÇÃO: 30 anos para mulher e 35 anos para homem</a:t>
            </a:r>
          </a:p>
          <a:p>
            <a:r>
              <a:rPr lang="pt-BR" sz="1600" dirty="0"/>
              <a:t>TEMPO DE SERVIÇO PÚBLICO: 20 anos</a:t>
            </a:r>
          </a:p>
          <a:p>
            <a:r>
              <a:rPr lang="pt-BR" sz="1600" dirty="0"/>
              <a:t>TEMPO DE CARGO: 5 anos</a:t>
            </a:r>
          </a:p>
          <a:p>
            <a:r>
              <a:rPr lang="pt-BR" sz="1600" dirty="0"/>
              <a:t>PEDÁGIO: período adicional de contribuição correspondente ao tempo que, na data de entrada em vigor desta Emenda Constitucional, faltaria para atingir o tempo mínimo de contribuição.</a:t>
            </a:r>
          </a:p>
          <a:p>
            <a:endParaRPr lang="pt-BR" sz="1600" b="1" u="sng" dirty="0"/>
          </a:p>
          <a:p>
            <a:pPr marL="400050" indent="-400050">
              <a:buAutoNum type="romanLcParenBoth"/>
            </a:pPr>
            <a:endParaRPr lang="pt-BR" dirty="0"/>
          </a:p>
          <a:p>
            <a:pPr marL="400050" indent="-400050">
              <a:buAutoNum type="romanLcParenBoth"/>
            </a:pPr>
            <a:endParaRPr lang="pt-BR" dirty="0"/>
          </a:p>
          <a:p>
            <a:pPr marL="400050" indent="-400050">
              <a:buAutoNum type="romanLcParenBoth"/>
            </a:pPr>
            <a:endParaRPr lang="pt-BR" dirty="0"/>
          </a:p>
          <a:p>
            <a:pPr marL="400050" indent="-400050">
              <a:buAutoNum type="romanLcParenBoth"/>
            </a:pPr>
            <a:endParaRPr lang="pt-BR" dirty="0"/>
          </a:p>
          <a:p>
            <a:pPr marL="400050" indent="-400050">
              <a:buAutoNum type="romanLcParenBoth"/>
            </a:pPr>
            <a:endParaRPr lang="pt-BR" dirty="0"/>
          </a:p>
        </p:txBody>
      </p:sp>
    </p:spTree>
    <p:extLst>
      <p:ext uri="{BB962C8B-B14F-4D97-AF65-F5344CB8AC3E}">
        <p14:creationId xmlns:p14="http://schemas.microsoft.com/office/powerpoint/2010/main" val="399838832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5FF4C53B-3394-8C4D-8EAA-8DCCB0D128D5}"/>
              </a:ext>
            </a:extLst>
          </p:cNvPr>
          <p:cNvSpPr txBox="1"/>
          <p:nvPr/>
        </p:nvSpPr>
        <p:spPr>
          <a:xfrm>
            <a:off x="10241280" y="5730240"/>
            <a:ext cx="184731" cy="369332"/>
          </a:xfrm>
          <a:prstGeom prst="rect">
            <a:avLst/>
          </a:prstGeom>
          <a:noFill/>
        </p:spPr>
        <p:txBody>
          <a:bodyPr wrap="none" rtlCol="0">
            <a:spAutoFit/>
          </a:bodyPr>
          <a:lstStyle/>
          <a:p>
            <a:endParaRPr lang="pt-BR" dirty="0"/>
          </a:p>
        </p:txBody>
      </p:sp>
      <p:sp>
        <p:nvSpPr>
          <p:cNvPr id="42" name="TextBox 41">
            <a:extLst>
              <a:ext uri="{FF2B5EF4-FFF2-40B4-BE49-F238E27FC236}">
                <a16:creationId xmlns:a16="http://schemas.microsoft.com/office/drawing/2014/main" id="{96281693-3FFE-0E45-B660-CCD61CD5B488}"/>
              </a:ext>
            </a:extLst>
          </p:cNvPr>
          <p:cNvSpPr txBox="1"/>
          <p:nvPr/>
        </p:nvSpPr>
        <p:spPr>
          <a:xfrm>
            <a:off x="12743727" y="6319777"/>
            <a:ext cx="184731" cy="369332"/>
          </a:xfrm>
          <a:prstGeom prst="rect">
            <a:avLst/>
          </a:prstGeom>
          <a:noFill/>
        </p:spPr>
        <p:txBody>
          <a:bodyPr wrap="none" rtlCol="0">
            <a:spAutoFit/>
          </a:bodyPr>
          <a:lstStyle/>
          <a:p>
            <a:endParaRPr lang="pt-BR" dirty="0"/>
          </a:p>
        </p:txBody>
      </p:sp>
      <p:sp>
        <p:nvSpPr>
          <p:cNvPr id="46" name="TextBox 45">
            <a:extLst>
              <a:ext uri="{FF2B5EF4-FFF2-40B4-BE49-F238E27FC236}">
                <a16:creationId xmlns:a16="http://schemas.microsoft.com/office/drawing/2014/main" id="{FCCE05EC-D7A7-E24E-AFA0-42D55626E0DA}"/>
              </a:ext>
            </a:extLst>
          </p:cNvPr>
          <p:cNvSpPr txBox="1"/>
          <p:nvPr/>
        </p:nvSpPr>
        <p:spPr>
          <a:xfrm>
            <a:off x="5266481" y="5486400"/>
            <a:ext cx="184731" cy="369332"/>
          </a:xfrm>
          <a:prstGeom prst="rect">
            <a:avLst/>
          </a:prstGeom>
          <a:noFill/>
        </p:spPr>
        <p:txBody>
          <a:bodyPr wrap="none" rtlCol="0">
            <a:spAutoFit/>
          </a:bodyPr>
          <a:lstStyle/>
          <a:p>
            <a:endParaRPr lang="pt-BR" dirty="0"/>
          </a:p>
        </p:txBody>
      </p:sp>
      <p:pic>
        <p:nvPicPr>
          <p:cNvPr id="28" name="Picture 27">
            <a:extLst>
              <a:ext uri="{FF2B5EF4-FFF2-40B4-BE49-F238E27FC236}">
                <a16:creationId xmlns:a16="http://schemas.microsoft.com/office/drawing/2014/main" id="{532A7459-18E7-C54C-B7A6-E35CECF79A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95946" y="6129328"/>
            <a:ext cx="1457344" cy="728672"/>
          </a:xfrm>
          <a:prstGeom prst="rect">
            <a:avLst/>
          </a:prstGeom>
        </p:spPr>
      </p:pic>
      <p:sp>
        <p:nvSpPr>
          <p:cNvPr id="17" name="Rectangle 16">
            <a:extLst>
              <a:ext uri="{FF2B5EF4-FFF2-40B4-BE49-F238E27FC236}">
                <a16:creationId xmlns:a16="http://schemas.microsoft.com/office/drawing/2014/main" id="{51259223-85EB-0341-AF93-B1F0C8F9DB10}"/>
              </a:ext>
            </a:extLst>
          </p:cNvPr>
          <p:cNvSpPr/>
          <p:nvPr/>
        </p:nvSpPr>
        <p:spPr>
          <a:xfrm>
            <a:off x="-2" y="0"/>
            <a:ext cx="12192001" cy="553255"/>
          </a:xfrm>
          <a:prstGeom prst="rect">
            <a:avLst/>
          </a:prstGeom>
          <a:solidFill>
            <a:srgbClr val="EEA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Triangle 11">
            <a:extLst>
              <a:ext uri="{FF2B5EF4-FFF2-40B4-BE49-F238E27FC236}">
                <a16:creationId xmlns:a16="http://schemas.microsoft.com/office/drawing/2014/main" id="{30343079-7F77-0544-981C-01A61C150FF9}"/>
              </a:ext>
            </a:extLst>
          </p:cNvPr>
          <p:cNvSpPr/>
          <p:nvPr/>
        </p:nvSpPr>
        <p:spPr>
          <a:xfrm rot="5400000">
            <a:off x="-192589" y="164144"/>
            <a:ext cx="566703" cy="181526"/>
          </a:xfrm>
          <a:custGeom>
            <a:avLst/>
            <a:gdLst>
              <a:gd name="connsiteX0" fmla="*/ 0 w 581230"/>
              <a:gd name="connsiteY0" fmla="*/ 244475 h 244475"/>
              <a:gd name="connsiteX1" fmla="*/ 290615 w 581230"/>
              <a:gd name="connsiteY1" fmla="*/ 0 h 244475"/>
              <a:gd name="connsiteX2" fmla="*/ 581230 w 581230"/>
              <a:gd name="connsiteY2" fmla="*/ 244475 h 244475"/>
              <a:gd name="connsiteX3" fmla="*/ 0 w 581230"/>
              <a:gd name="connsiteY3" fmla="*/ 244475 h 244475"/>
              <a:gd name="connsiteX0" fmla="*/ 0 w 581230"/>
              <a:gd name="connsiteY0" fmla="*/ 209550 h 209550"/>
              <a:gd name="connsiteX1" fmla="*/ 144568 w 581230"/>
              <a:gd name="connsiteY1" fmla="*/ 0 h 209550"/>
              <a:gd name="connsiteX2" fmla="*/ 581230 w 581230"/>
              <a:gd name="connsiteY2" fmla="*/ 209550 h 209550"/>
              <a:gd name="connsiteX3" fmla="*/ 0 w 581230"/>
              <a:gd name="connsiteY3" fmla="*/ 209550 h 209550"/>
              <a:gd name="connsiteX0" fmla="*/ 0 w 581230"/>
              <a:gd name="connsiteY0" fmla="*/ 186180 h 186180"/>
              <a:gd name="connsiteX1" fmla="*/ 209490 w 581230"/>
              <a:gd name="connsiteY1" fmla="*/ 0 h 186180"/>
              <a:gd name="connsiteX2" fmla="*/ 581230 w 581230"/>
              <a:gd name="connsiteY2" fmla="*/ 186180 h 186180"/>
              <a:gd name="connsiteX3" fmla="*/ 0 w 581230"/>
              <a:gd name="connsiteY3" fmla="*/ 186180 h 186180"/>
            </a:gdLst>
            <a:ahLst/>
            <a:cxnLst>
              <a:cxn ang="0">
                <a:pos x="connsiteX0" y="connsiteY0"/>
              </a:cxn>
              <a:cxn ang="0">
                <a:pos x="connsiteX1" y="connsiteY1"/>
              </a:cxn>
              <a:cxn ang="0">
                <a:pos x="connsiteX2" y="connsiteY2"/>
              </a:cxn>
              <a:cxn ang="0">
                <a:pos x="connsiteX3" y="connsiteY3"/>
              </a:cxn>
            </a:cxnLst>
            <a:rect l="l" t="t" r="r" b="b"/>
            <a:pathLst>
              <a:path w="581230" h="186180">
                <a:moveTo>
                  <a:pt x="0" y="186180"/>
                </a:moveTo>
                <a:lnTo>
                  <a:pt x="209490" y="0"/>
                </a:lnTo>
                <a:lnTo>
                  <a:pt x="581230" y="186180"/>
                </a:lnTo>
                <a:lnTo>
                  <a:pt x="0" y="186180"/>
                </a:lnTo>
                <a:close/>
              </a:path>
            </a:pathLst>
          </a:custGeom>
          <a:solidFill>
            <a:srgbClr val="D08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3" name="Picture 2">
            <a:extLst>
              <a:ext uri="{FF2B5EF4-FFF2-40B4-BE49-F238E27FC236}">
                <a16:creationId xmlns:a16="http://schemas.microsoft.com/office/drawing/2014/main" id="{115A0304-2C08-5C42-B70B-46CAD4C5512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047"/>
          <a:stretch/>
        </p:blipFill>
        <p:spPr>
          <a:xfrm>
            <a:off x="0" y="538259"/>
            <a:ext cx="12192000" cy="1090516"/>
          </a:xfrm>
          <a:prstGeom prst="rect">
            <a:avLst/>
          </a:prstGeom>
        </p:spPr>
      </p:pic>
      <p:sp>
        <p:nvSpPr>
          <p:cNvPr id="2" name="Retângulo 1">
            <a:extLst>
              <a:ext uri="{FF2B5EF4-FFF2-40B4-BE49-F238E27FC236}">
                <a16:creationId xmlns:a16="http://schemas.microsoft.com/office/drawing/2014/main" id="{B1770787-DA53-B347-89F9-84435091392A}"/>
              </a:ext>
            </a:extLst>
          </p:cNvPr>
          <p:cNvSpPr/>
          <p:nvPr/>
        </p:nvSpPr>
        <p:spPr>
          <a:xfrm>
            <a:off x="577515" y="1847403"/>
            <a:ext cx="11242449" cy="1372683"/>
          </a:xfrm>
          <a:prstGeom prst="rect">
            <a:avLst/>
          </a:prstGeom>
        </p:spPr>
        <p:txBody>
          <a:bodyPr wrap="square">
            <a:spAutoFit/>
          </a:bodyPr>
          <a:lstStyle/>
          <a:p>
            <a:pPr algn="just">
              <a:lnSpc>
                <a:spcPct val="130000"/>
              </a:lnSpc>
            </a:pPr>
            <a:endParaRPr lang="pt-BR" sz="1600" dirty="0">
              <a:solidFill>
                <a:schemeClr val="tx1">
                  <a:lumMod val="65000"/>
                  <a:lumOff val="35000"/>
                </a:schemeClr>
              </a:solidFill>
            </a:endParaRPr>
          </a:p>
          <a:p>
            <a:pPr marL="285750" indent="-285750" algn="just">
              <a:lnSpc>
                <a:spcPct val="130000"/>
              </a:lnSpc>
              <a:buFontTx/>
              <a:buChar char="-"/>
            </a:pPr>
            <a:endParaRPr lang="pt-BR" sz="1600" dirty="0"/>
          </a:p>
          <a:p>
            <a:pPr marL="285750" indent="-285750" algn="just">
              <a:lnSpc>
                <a:spcPct val="130000"/>
              </a:lnSpc>
              <a:buFontTx/>
              <a:buChar char="-"/>
            </a:pPr>
            <a:endParaRPr lang="en-US" sz="1600" dirty="0">
              <a:solidFill>
                <a:srgbClr val="4D4D4D"/>
              </a:solidFill>
              <a:latin typeface="Calibri" panose="020F0502020204030204" pitchFamily="34" charset="0"/>
              <a:ea typeface="Verdana" panose="020B0604030504040204" pitchFamily="34" charset="0"/>
              <a:cs typeface="Calibri" panose="020F0502020204030204" pitchFamily="34" charset="0"/>
            </a:endParaRPr>
          </a:p>
          <a:p>
            <a:pPr algn="just">
              <a:lnSpc>
                <a:spcPct val="130000"/>
              </a:lnSpc>
            </a:pPr>
            <a:endParaRPr lang="en-US" sz="1600" dirty="0">
              <a:solidFill>
                <a:srgbClr val="4D4D4D"/>
              </a:solidFill>
              <a:latin typeface="Calibri" panose="020F0502020204030204" pitchFamily="34" charset="0"/>
              <a:ea typeface="Verdana" panose="020B0604030504040204" pitchFamily="34" charset="0"/>
              <a:cs typeface="Calibri" panose="020F0502020204030204" pitchFamily="34" charset="0"/>
            </a:endParaRPr>
          </a:p>
        </p:txBody>
      </p:sp>
      <p:sp>
        <p:nvSpPr>
          <p:cNvPr id="5" name="Retângulo 4"/>
          <p:cNvSpPr/>
          <p:nvPr/>
        </p:nvSpPr>
        <p:spPr>
          <a:xfrm>
            <a:off x="498764" y="760351"/>
            <a:ext cx="10725854" cy="646331"/>
          </a:xfrm>
          <a:prstGeom prst="rect">
            <a:avLst/>
          </a:prstGeom>
        </p:spPr>
        <p:txBody>
          <a:bodyPr wrap="square">
            <a:spAutoFit/>
          </a:bodyPr>
          <a:lstStyle/>
          <a:p>
            <a:r>
              <a:rPr lang="pt-BR" b="1" cap="small" dirty="0"/>
              <a:t>REFORMA DA PREVIDÊNCIA NO SERVIÇO PÚBLICO: ASPECTOS JURÍDICOS</a:t>
            </a:r>
          </a:p>
          <a:p>
            <a:r>
              <a:rPr lang="pt-BR" b="1" cap="small" dirty="0"/>
              <a:t>Segundo texto da PEC 006/2019 aprovado pela Câmara dos Deputados em 12 de julho de 2019</a:t>
            </a:r>
            <a:endParaRPr lang="pt-BR" dirty="0"/>
          </a:p>
        </p:txBody>
      </p:sp>
      <p:sp>
        <p:nvSpPr>
          <p:cNvPr id="6" name="CaixaDeTexto 5"/>
          <p:cNvSpPr txBox="1"/>
          <p:nvPr/>
        </p:nvSpPr>
        <p:spPr>
          <a:xfrm>
            <a:off x="498764" y="1920240"/>
            <a:ext cx="10848109" cy="5416868"/>
          </a:xfrm>
          <a:prstGeom prst="rect">
            <a:avLst/>
          </a:prstGeom>
          <a:noFill/>
        </p:spPr>
        <p:txBody>
          <a:bodyPr wrap="square" rtlCol="0">
            <a:spAutoFit/>
          </a:bodyPr>
          <a:lstStyle/>
          <a:p>
            <a:r>
              <a:rPr lang="pt-BR" sz="1600" b="1" dirty="0"/>
              <a:t> - </a:t>
            </a:r>
            <a:r>
              <a:rPr lang="pt-BR" sz="1600" b="1" dirty="0">
                <a:latin typeface="Calibri" panose="020F0502020204030204" pitchFamily="34" charset="0"/>
              </a:rPr>
              <a:t>Forma de Cálculo e Reajuste do Benefício </a:t>
            </a:r>
          </a:p>
          <a:p>
            <a:endParaRPr lang="pt-BR" sz="1600" u="sng" dirty="0">
              <a:latin typeface="Calibri" panose="020F0502020204030204" pitchFamily="34" charset="0"/>
            </a:endParaRPr>
          </a:p>
          <a:p>
            <a:r>
              <a:rPr lang="pt-BR" sz="1600" u="sng" dirty="0">
                <a:latin typeface="Calibri" panose="020F0502020204030204" pitchFamily="34" charset="0"/>
              </a:rPr>
              <a:t>Servidor ingresso até 31 de dezembro de 2003:</a:t>
            </a:r>
            <a:r>
              <a:rPr lang="pt-BR" sz="1600" dirty="0">
                <a:latin typeface="Calibri" panose="020F0502020204030204" pitchFamily="34" charset="0"/>
              </a:rPr>
              <a:t> terá paridade e integralidade se:</a:t>
            </a:r>
          </a:p>
          <a:p>
            <a:pPr marL="342900" indent="-342900">
              <a:buAutoNum type="alphaLcParenR"/>
            </a:pPr>
            <a:r>
              <a:rPr lang="pt-BR" sz="1600" dirty="0">
                <a:latin typeface="Calibri" panose="020F0502020204030204" pitchFamily="34" charset="0"/>
              </a:rPr>
              <a:t>o servidor se aposentar aos 62 anos, se mulher, e 65 anos, se homem, observada a fórmula 86/96 (*não há mais o redutor de idade da EC 47/2005 e não há diferença para quem entrou até dezembro/1998); ou</a:t>
            </a:r>
          </a:p>
          <a:p>
            <a:pPr marL="342900" indent="-342900">
              <a:buAutoNum type="alphaLcParenR"/>
            </a:pPr>
            <a:r>
              <a:rPr lang="pt-BR" sz="1600" dirty="0">
                <a:latin typeface="Calibri" panose="020F0502020204030204" pitchFamily="34" charset="0"/>
              </a:rPr>
              <a:t>o servidor se aposentar aos 57 anos, se mulher, e 60 anos, se homem, observado o pedágio de 100% do tempo que resta para completar período de contribuição.</a:t>
            </a:r>
          </a:p>
          <a:p>
            <a:r>
              <a:rPr lang="pt-BR" sz="1600" dirty="0">
                <a:latin typeface="Calibri" panose="020F0502020204030204" pitchFamily="34" charset="0"/>
              </a:rPr>
              <a:t> </a:t>
            </a:r>
          </a:p>
          <a:p>
            <a:r>
              <a:rPr lang="pt-BR" sz="1600" u="sng" dirty="0">
                <a:latin typeface="Calibri" panose="020F0502020204030204" pitchFamily="34" charset="0"/>
              </a:rPr>
              <a:t>Ingressos entre 1º de janeiro de 2004 e a promulgação da emenda ou ingressos até 31 de dezembro de 2003 que não atinjam a idade mínima</a:t>
            </a:r>
            <a:r>
              <a:rPr lang="pt-BR" sz="1600" dirty="0">
                <a:latin typeface="Calibri" panose="020F0502020204030204" pitchFamily="34" charset="0"/>
              </a:rPr>
              <a:t>: benefício corresponderá, após 20 anos de contribuição, a 60% da média aritmética simples de todas (100%) as remunerações adotadas como base de contribuição desde julho de 1994 atualizadas monetariamente, com acréscimo de 2% a cada ano de contribuição que exceder os 20 anos. Ou seja, será preciso trabalhar 40 anos para ter 100% da média.</a:t>
            </a:r>
          </a:p>
          <a:p>
            <a:r>
              <a:rPr lang="pt-BR" sz="1600" dirty="0">
                <a:latin typeface="Calibri" panose="020F0502020204030204" pitchFamily="34" charset="0"/>
              </a:rPr>
              <a:t> </a:t>
            </a:r>
          </a:p>
          <a:p>
            <a:r>
              <a:rPr lang="pt-BR" sz="1600" dirty="0">
                <a:latin typeface="Calibri" panose="020F0502020204030204" pitchFamily="34" charset="0"/>
              </a:rPr>
              <a:t>Os valores de proventos serão reajustados pelos índices inflacionários aplicáveis ao RGPS.</a:t>
            </a:r>
          </a:p>
          <a:p>
            <a:r>
              <a:rPr lang="pt-BR" sz="1600" dirty="0">
                <a:latin typeface="Calibri" panose="020F0502020204030204" pitchFamily="34" charset="0"/>
              </a:rPr>
              <a:t> </a:t>
            </a:r>
          </a:p>
          <a:p>
            <a:r>
              <a:rPr lang="pt-BR" sz="1600" dirty="0">
                <a:latin typeface="Calibri" panose="020F0502020204030204" pitchFamily="34" charset="0"/>
              </a:rPr>
              <a:t>Não há limite ao teto do RGPS para quem ingressou antes de 2013.</a:t>
            </a:r>
            <a:endParaRPr lang="pt-BR" sz="1600" b="1" u="sng" dirty="0">
              <a:latin typeface="Calibri" panose="020F0502020204030204" pitchFamily="34" charset="0"/>
            </a:endParaRPr>
          </a:p>
          <a:p>
            <a:pPr marL="400050" indent="-400050">
              <a:buAutoNum type="romanLcParenBoth"/>
            </a:pPr>
            <a:endParaRPr lang="pt-BR" dirty="0"/>
          </a:p>
          <a:p>
            <a:pPr marL="400050" indent="-400050">
              <a:buAutoNum type="romanLcParenBoth"/>
            </a:pPr>
            <a:endParaRPr lang="pt-BR" dirty="0"/>
          </a:p>
          <a:p>
            <a:pPr marL="400050" indent="-400050">
              <a:buAutoNum type="romanLcParenBoth"/>
            </a:pPr>
            <a:endParaRPr lang="pt-BR" dirty="0"/>
          </a:p>
          <a:p>
            <a:pPr marL="400050" indent="-400050">
              <a:buAutoNum type="romanLcParenBoth"/>
            </a:pPr>
            <a:endParaRPr lang="pt-BR" dirty="0"/>
          </a:p>
          <a:p>
            <a:pPr marL="400050" indent="-400050">
              <a:buAutoNum type="romanLcParenBoth"/>
            </a:pPr>
            <a:endParaRPr lang="pt-BR" dirty="0"/>
          </a:p>
        </p:txBody>
      </p:sp>
    </p:spTree>
    <p:extLst>
      <p:ext uri="{BB962C8B-B14F-4D97-AF65-F5344CB8AC3E}">
        <p14:creationId xmlns:p14="http://schemas.microsoft.com/office/powerpoint/2010/main" val="370083514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5FF4C53B-3394-8C4D-8EAA-8DCCB0D128D5}"/>
              </a:ext>
            </a:extLst>
          </p:cNvPr>
          <p:cNvSpPr txBox="1"/>
          <p:nvPr/>
        </p:nvSpPr>
        <p:spPr>
          <a:xfrm>
            <a:off x="10241280" y="5730240"/>
            <a:ext cx="184731" cy="369332"/>
          </a:xfrm>
          <a:prstGeom prst="rect">
            <a:avLst/>
          </a:prstGeom>
          <a:noFill/>
        </p:spPr>
        <p:txBody>
          <a:bodyPr wrap="none" rtlCol="0">
            <a:spAutoFit/>
          </a:bodyPr>
          <a:lstStyle/>
          <a:p>
            <a:endParaRPr lang="pt-BR" dirty="0"/>
          </a:p>
        </p:txBody>
      </p:sp>
      <p:sp>
        <p:nvSpPr>
          <p:cNvPr id="42" name="TextBox 41">
            <a:extLst>
              <a:ext uri="{FF2B5EF4-FFF2-40B4-BE49-F238E27FC236}">
                <a16:creationId xmlns:a16="http://schemas.microsoft.com/office/drawing/2014/main" id="{96281693-3FFE-0E45-B660-CCD61CD5B488}"/>
              </a:ext>
            </a:extLst>
          </p:cNvPr>
          <p:cNvSpPr txBox="1"/>
          <p:nvPr/>
        </p:nvSpPr>
        <p:spPr>
          <a:xfrm>
            <a:off x="12743727" y="6319777"/>
            <a:ext cx="184731" cy="369332"/>
          </a:xfrm>
          <a:prstGeom prst="rect">
            <a:avLst/>
          </a:prstGeom>
          <a:noFill/>
        </p:spPr>
        <p:txBody>
          <a:bodyPr wrap="none" rtlCol="0">
            <a:spAutoFit/>
          </a:bodyPr>
          <a:lstStyle/>
          <a:p>
            <a:endParaRPr lang="pt-BR" dirty="0"/>
          </a:p>
        </p:txBody>
      </p:sp>
      <p:sp>
        <p:nvSpPr>
          <p:cNvPr id="46" name="TextBox 45">
            <a:extLst>
              <a:ext uri="{FF2B5EF4-FFF2-40B4-BE49-F238E27FC236}">
                <a16:creationId xmlns:a16="http://schemas.microsoft.com/office/drawing/2014/main" id="{FCCE05EC-D7A7-E24E-AFA0-42D55626E0DA}"/>
              </a:ext>
            </a:extLst>
          </p:cNvPr>
          <p:cNvSpPr txBox="1"/>
          <p:nvPr/>
        </p:nvSpPr>
        <p:spPr>
          <a:xfrm>
            <a:off x="5266481" y="5486400"/>
            <a:ext cx="184731" cy="369332"/>
          </a:xfrm>
          <a:prstGeom prst="rect">
            <a:avLst/>
          </a:prstGeom>
          <a:noFill/>
        </p:spPr>
        <p:txBody>
          <a:bodyPr wrap="none" rtlCol="0">
            <a:spAutoFit/>
          </a:bodyPr>
          <a:lstStyle/>
          <a:p>
            <a:endParaRPr lang="pt-BR" dirty="0"/>
          </a:p>
        </p:txBody>
      </p:sp>
      <p:pic>
        <p:nvPicPr>
          <p:cNvPr id="28" name="Picture 27">
            <a:extLst>
              <a:ext uri="{FF2B5EF4-FFF2-40B4-BE49-F238E27FC236}">
                <a16:creationId xmlns:a16="http://schemas.microsoft.com/office/drawing/2014/main" id="{532A7459-18E7-C54C-B7A6-E35CECF79A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95946" y="6129328"/>
            <a:ext cx="1457344" cy="728672"/>
          </a:xfrm>
          <a:prstGeom prst="rect">
            <a:avLst/>
          </a:prstGeom>
        </p:spPr>
      </p:pic>
      <p:sp>
        <p:nvSpPr>
          <p:cNvPr id="17" name="Rectangle 16">
            <a:extLst>
              <a:ext uri="{FF2B5EF4-FFF2-40B4-BE49-F238E27FC236}">
                <a16:creationId xmlns:a16="http://schemas.microsoft.com/office/drawing/2014/main" id="{51259223-85EB-0341-AF93-B1F0C8F9DB10}"/>
              </a:ext>
            </a:extLst>
          </p:cNvPr>
          <p:cNvSpPr/>
          <p:nvPr/>
        </p:nvSpPr>
        <p:spPr>
          <a:xfrm>
            <a:off x="-2" y="0"/>
            <a:ext cx="12192001" cy="553255"/>
          </a:xfrm>
          <a:prstGeom prst="rect">
            <a:avLst/>
          </a:prstGeom>
          <a:solidFill>
            <a:srgbClr val="EEA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Triangle 11">
            <a:extLst>
              <a:ext uri="{FF2B5EF4-FFF2-40B4-BE49-F238E27FC236}">
                <a16:creationId xmlns:a16="http://schemas.microsoft.com/office/drawing/2014/main" id="{30343079-7F77-0544-981C-01A61C150FF9}"/>
              </a:ext>
            </a:extLst>
          </p:cNvPr>
          <p:cNvSpPr/>
          <p:nvPr/>
        </p:nvSpPr>
        <p:spPr>
          <a:xfrm rot="5400000">
            <a:off x="-192589" y="164144"/>
            <a:ext cx="566703" cy="181526"/>
          </a:xfrm>
          <a:custGeom>
            <a:avLst/>
            <a:gdLst>
              <a:gd name="connsiteX0" fmla="*/ 0 w 581230"/>
              <a:gd name="connsiteY0" fmla="*/ 244475 h 244475"/>
              <a:gd name="connsiteX1" fmla="*/ 290615 w 581230"/>
              <a:gd name="connsiteY1" fmla="*/ 0 h 244475"/>
              <a:gd name="connsiteX2" fmla="*/ 581230 w 581230"/>
              <a:gd name="connsiteY2" fmla="*/ 244475 h 244475"/>
              <a:gd name="connsiteX3" fmla="*/ 0 w 581230"/>
              <a:gd name="connsiteY3" fmla="*/ 244475 h 244475"/>
              <a:gd name="connsiteX0" fmla="*/ 0 w 581230"/>
              <a:gd name="connsiteY0" fmla="*/ 209550 h 209550"/>
              <a:gd name="connsiteX1" fmla="*/ 144568 w 581230"/>
              <a:gd name="connsiteY1" fmla="*/ 0 h 209550"/>
              <a:gd name="connsiteX2" fmla="*/ 581230 w 581230"/>
              <a:gd name="connsiteY2" fmla="*/ 209550 h 209550"/>
              <a:gd name="connsiteX3" fmla="*/ 0 w 581230"/>
              <a:gd name="connsiteY3" fmla="*/ 209550 h 209550"/>
              <a:gd name="connsiteX0" fmla="*/ 0 w 581230"/>
              <a:gd name="connsiteY0" fmla="*/ 186180 h 186180"/>
              <a:gd name="connsiteX1" fmla="*/ 209490 w 581230"/>
              <a:gd name="connsiteY1" fmla="*/ 0 h 186180"/>
              <a:gd name="connsiteX2" fmla="*/ 581230 w 581230"/>
              <a:gd name="connsiteY2" fmla="*/ 186180 h 186180"/>
              <a:gd name="connsiteX3" fmla="*/ 0 w 581230"/>
              <a:gd name="connsiteY3" fmla="*/ 186180 h 186180"/>
            </a:gdLst>
            <a:ahLst/>
            <a:cxnLst>
              <a:cxn ang="0">
                <a:pos x="connsiteX0" y="connsiteY0"/>
              </a:cxn>
              <a:cxn ang="0">
                <a:pos x="connsiteX1" y="connsiteY1"/>
              </a:cxn>
              <a:cxn ang="0">
                <a:pos x="connsiteX2" y="connsiteY2"/>
              </a:cxn>
              <a:cxn ang="0">
                <a:pos x="connsiteX3" y="connsiteY3"/>
              </a:cxn>
            </a:cxnLst>
            <a:rect l="l" t="t" r="r" b="b"/>
            <a:pathLst>
              <a:path w="581230" h="186180">
                <a:moveTo>
                  <a:pt x="0" y="186180"/>
                </a:moveTo>
                <a:lnTo>
                  <a:pt x="209490" y="0"/>
                </a:lnTo>
                <a:lnTo>
                  <a:pt x="581230" y="186180"/>
                </a:lnTo>
                <a:lnTo>
                  <a:pt x="0" y="186180"/>
                </a:lnTo>
                <a:close/>
              </a:path>
            </a:pathLst>
          </a:custGeom>
          <a:solidFill>
            <a:srgbClr val="D08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3" name="Picture 2">
            <a:extLst>
              <a:ext uri="{FF2B5EF4-FFF2-40B4-BE49-F238E27FC236}">
                <a16:creationId xmlns:a16="http://schemas.microsoft.com/office/drawing/2014/main" id="{115A0304-2C08-5C42-B70B-46CAD4C5512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047"/>
          <a:stretch/>
        </p:blipFill>
        <p:spPr>
          <a:xfrm>
            <a:off x="0" y="538259"/>
            <a:ext cx="12192000" cy="1090516"/>
          </a:xfrm>
          <a:prstGeom prst="rect">
            <a:avLst/>
          </a:prstGeom>
        </p:spPr>
      </p:pic>
      <p:sp>
        <p:nvSpPr>
          <p:cNvPr id="2" name="Retângulo 1">
            <a:extLst>
              <a:ext uri="{FF2B5EF4-FFF2-40B4-BE49-F238E27FC236}">
                <a16:creationId xmlns:a16="http://schemas.microsoft.com/office/drawing/2014/main" id="{B1770787-DA53-B347-89F9-84435091392A}"/>
              </a:ext>
            </a:extLst>
          </p:cNvPr>
          <p:cNvSpPr/>
          <p:nvPr/>
        </p:nvSpPr>
        <p:spPr>
          <a:xfrm>
            <a:off x="577515" y="1847403"/>
            <a:ext cx="11242449" cy="1372683"/>
          </a:xfrm>
          <a:prstGeom prst="rect">
            <a:avLst/>
          </a:prstGeom>
        </p:spPr>
        <p:txBody>
          <a:bodyPr wrap="square">
            <a:spAutoFit/>
          </a:bodyPr>
          <a:lstStyle/>
          <a:p>
            <a:pPr algn="just">
              <a:lnSpc>
                <a:spcPct val="130000"/>
              </a:lnSpc>
            </a:pPr>
            <a:endParaRPr lang="pt-BR" sz="1600" dirty="0">
              <a:solidFill>
                <a:schemeClr val="tx1">
                  <a:lumMod val="65000"/>
                  <a:lumOff val="35000"/>
                </a:schemeClr>
              </a:solidFill>
            </a:endParaRPr>
          </a:p>
          <a:p>
            <a:pPr marL="285750" indent="-285750" algn="just">
              <a:lnSpc>
                <a:spcPct val="130000"/>
              </a:lnSpc>
              <a:buFontTx/>
              <a:buChar char="-"/>
            </a:pPr>
            <a:endParaRPr lang="pt-BR" sz="1600" dirty="0"/>
          </a:p>
          <a:p>
            <a:pPr marL="285750" indent="-285750" algn="just">
              <a:lnSpc>
                <a:spcPct val="130000"/>
              </a:lnSpc>
              <a:buFontTx/>
              <a:buChar char="-"/>
            </a:pPr>
            <a:endParaRPr lang="en-US" sz="1600" dirty="0">
              <a:solidFill>
                <a:srgbClr val="4D4D4D"/>
              </a:solidFill>
              <a:latin typeface="Calibri" panose="020F0502020204030204" pitchFamily="34" charset="0"/>
              <a:ea typeface="Verdana" panose="020B0604030504040204" pitchFamily="34" charset="0"/>
              <a:cs typeface="Calibri" panose="020F0502020204030204" pitchFamily="34" charset="0"/>
            </a:endParaRPr>
          </a:p>
          <a:p>
            <a:pPr algn="just">
              <a:lnSpc>
                <a:spcPct val="130000"/>
              </a:lnSpc>
            </a:pPr>
            <a:endParaRPr lang="en-US" sz="1600" dirty="0">
              <a:solidFill>
                <a:srgbClr val="4D4D4D"/>
              </a:solidFill>
              <a:latin typeface="Calibri" panose="020F0502020204030204" pitchFamily="34" charset="0"/>
              <a:ea typeface="Verdana" panose="020B0604030504040204" pitchFamily="34" charset="0"/>
              <a:cs typeface="Calibri" panose="020F0502020204030204" pitchFamily="34" charset="0"/>
            </a:endParaRPr>
          </a:p>
        </p:txBody>
      </p:sp>
      <p:sp>
        <p:nvSpPr>
          <p:cNvPr id="5" name="Retângulo 4"/>
          <p:cNvSpPr/>
          <p:nvPr/>
        </p:nvSpPr>
        <p:spPr>
          <a:xfrm>
            <a:off x="498764" y="760351"/>
            <a:ext cx="10725854" cy="646331"/>
          </a:xfrm>
          <a:prstGeom prst="rect">
            <a:avLst/>
          </a:prstGeom>
        </p:spPr>
        <p:txBody>
          <a:bodyPr wrap="square">
            <a:spAutoFit/>
          </a:bodyPr>
          <a:lstStyle/>
          <a:p>
            <a:r>
              <a:rPr lang="pt-BR" b="1" cap="small" dirty="0"/>
              <a:t>REFORMA DA PREVIDÊNCIA NO SERVIÇO PÚBLICO: ASPECTOS JURÍDICOS</a:t>
            </a:r>
          </a:p>
          <a:p>
            <a:r>
              <a:rPr lang="pt-BR" b="1" cap="small" dirty="0"/>
              <a:t>Segundo texto da PEC 006/2019 aprovado pela Câmara dos Deputados em 12 de julho de 2019</a:t>
            </a:r>
            <a:endParaRPr lang="pt-BR" dirty="0"/>
          </a:p>
        </p:txBody>
      </p:sp>
      <p:sp>
        <p:nvSpPr>
          <p:cNvPr id="6" name="CaixaDeTexto 5"/>
          <p:cNvSpPr txBox="1"/>
          <p:nvPr/>
        </p:nvSpPr>
        <p:spPr>
          <a:xfrm>
            <a:off x="498764" y="1920240"/>
            <a:ext cx="10848109" cy="4185761"/>
          </a:xfrm>
          <a:prstGeom prst="rect">
            <a:avLst/>
          </a:prstGeom>
          <a:noFill/>
        </p:spPr>
        <p:txBody>
          <a:bodyPr wrap="square" rtlCol="0">
            <a:spAutoFit/>
          </a:bodyPr>
          <a:lstStyle/>
          <a:p>
            <a:r>
              <a:rPr lang="pt-BR" sz="1600" b="1" u="sng" dirty="0">
                <a:latin typeface="Calibri" panose="020F0502020204030204" pitchFamily="34" charset="0"/>
              </a:rPr>
              <a:t>E quem ingressar depois da Reforma?</a:t>
            </a:r>
          </a:p>
          <a:p>
            <a:endParaRPr lang="pt-BR" sz="1600" u="sng" dirty="0">
              <a:latin typeface="Calibri" panose="020F0502020204030204" pitchFamily="34" charset="0"/>
            </a:endParaRPr>
          </a:p>
          <a:p>
            <a:pPr lvl="0"/>
            <a:r>
              <a:rPr lang="pt-BR" sz="1600" dirty="0">
                <a:latin typeface="Calibri" panose="020F0502020204030204" pitchFamily="34" charset="0"/>
              </a:rPr>
              <a:t>(i) Aposentadoria voluntária</a:t>
            </a:r>
          </a:p>
          <a:p>
            <a:r>
              <a:rPr lang="pt-BR" sz="1600" dirty="0">
                <a:latin typeface="Calibri" panose="020F0502020204030204" pitchFamily="34" charset="0"/>
              </a:rPr>
              <a:t>IDADE: 62 anos mulher e 65 anos homem </a:t>
            </a:r>
          </a:p>
          <a:p>
            <a:r>
              <a:rPr lang="pt-BR" sz="1600" dirty="0">
                <a:latin typeface="Calibri" panose="020F0502020204030204" pitchFamily="34" charset="0"/>
              </a:rPr>
              <a:t>TEMPO DE CONTRIBUIÇÃO: 25 anos para ambos os sexos</a:t>
            </a:r>
          </a:p>
          <a:p>
            <a:r>
              <a:rPr lang="pt-BR" sz="1600" dirty="0">
                <a:latin typeface="Calibri" panose="020F0502020204030204" pitchFamily="34" charset="0"/>
              </a:rPr>
              <a:t>TEMPO DE SERVIÇO PÚBLICO: 10 anos</a:t>
            </a:r>
          </a:p>
          <a:p>
            <a:r>
              <a:rPr lang="pt-BR" sz="1600" dirty="0">
                <a:latin typeface="Calibri" panose="020F0502020204030204" pitchFamily="34" charset="0"/>
              </a:rPr>
              <a:t>TEMPO DE CARGO: 5 anos</a:t>
            </a:r>
          </a:p>
          <a:p>
            <a:endParaRPr lang="pt-BR" sz="1600" dirty="0">
              <a:latin typeface="Calibri" panose="020F0502020204030204" pitchFamily="34" charset="0"/>
            </a:endParaRPr>
          </a:p>
          <a:p>
            <a:pPr lvl="0"/>
            <a:r>
              <a:rPr lang="pt-BR" sz="1600" dirty="0">
                <a:latin typeface="Calibri" panose="020F0502020204030204" pitchFamily="34" charset="0"/>
              </a:rPr>
              <a:t>(</a:t>
            </a:r>
            <a:r>
              <a:rPr lang="pt-BR" sz="1600" dirty="0" err="1">
                <a:latin typeface="Calibri" panose="020F0502020204030204" pitchFamily="34" charset="0"/>
              </a:rPr>
              <a:t>ii</a:t>
            </a:r>
            <a:r>
              <a:rPr lang="pt-BR" sz="1600" dirty="0">
                <a:latin typeface="Calibri" panose="020F0502020204030204" pitchFamily="34" charset="0"/>
              </a:rPr>
              <a:t>) Incapacidade permanente para o trabalho, no cargo em que estiver investido, quando insuscetível de adaptação.</a:t>
            </a:r>
          </a:p>
          <a:p>
            <a:r>
              <a:rPr lang="pt-BR" sz="1600" dirty="0">
                <a:latin typeface="Calibri" panose="020F0502020204030204" pitchFamily="34" charset="0"/>
              </a:rPr>
              <a:t> </a:t>
            </a:r>
          </a:p>
          <a:p>
            <a:pPr lvl="0"/>
            <a:r>
              <a:rPr lang="pt-BR" sz="1600" dirty="0">
                <a:latin typeface="Calibri" panose="020F0502020204030204" pitchFamily="34" charset="0"/>
              </a:rPr>
              <a:t>(</a:t>
            </a:r>
            <a:r>
              <a:rPr lang="pt-BR" sz="1600" dirty="0" err="1">
                <a:latin typeface="Calibri" panose="020F0502020204030204" pitchFamily="34" charset="0"/>
              </a:rPr>
              <a:t>iii</a:t>
            </a:r>
            <a:r>
              <a:rPr lang="pt-BR" sz="1600" dirty="0">
                <a:latin typeface="Calibri" panose="020F0502020204030204" pitchFamily="34" charset="0"/>
              </a:rPr>
              <a:t>) Compulsória nos termos do artigo 40, §1º, inciso II, CR (70 ou 75 anos de idade, na forma de lei complementar)</a:t>
            </a:r>
          </a:p>
          <a:p>
            <a:pPr marL="400050" indent="-400050">
              <a:buAutoNum type="romanLcParenBoth"/>
            </a:pPr>
            <a:endParaRPr lang="pt-BR" dirty="0"/>
          </a:p>
          <a:p>
            <a:pPr marL="400050" indent="-400050">
              <a:buAutoNum type="romanLcParenBoth"/>
            </a:pPr>
            <a:endParaRPr lang="pt-BR" dirty="0"/>
          </a:p>
          <a:p>
            <a:pPr marL="400050" indent="-400050">
              <a:buAutoNum type="romanLcParenBoth"/>
            </a:pPr>
            <a:endParaRPr lang="pt-BR" dirty="0"/>
          </a:p>
          <a:p>
            <a:pPr marL="400050" indent="-400050">
              <a:buAutoNum type="romanLcParenBoth"/>
            </a:pPr>
            <a:endParaRPr lang="pt-BR" dirty="0"/>
          </a:p>
          <a:p>
            <a:pPr marL="400050" indent="-400050">
              <a:buAutoNum type="romanLcParenBoth"/>
            </a:pPr>
            <a:endParaRPr lang="pt-BR" dirty="0"/>
          </a:p>
        </p:txBody>
      </p:sp>
    </p:spTree>
    <p:extLst>
      <p:ext uri="{BB962C8B-B14F-4D97-AF65-F5344CB8AC3E}">
        <p14:creationId xmlns:p14="http://schemas.microsoft.com/office/powerpoint/2010/main" val="392024450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5FF4C53B-3394-8C4D-8EAA-8DCCB0D128D5}"/>
              </a:ext>
            </a:extLst>
          </p:cNvPr>
          <p:cNvSpPr txBox="1"/>
          <p:nvPr/>
        </p:nvSpPr>
        <p:spPr>
          <a:xfrm>
            <a:off x="10241280" y="5730240"/>
            <a:ext cx="184731" cy="369332"/>
          </a:xfrm>
          <a:prstGeom prst="rect">
            <a:avLst/>
          </a:prstGeom>
          <a:noFill/>
        </p:spPr>
        <p:txBody>
          <a:bodyPr wrap="none" rtlCol="0">
            <a:spAutoFit/>
          </a:bodyPr>
          <a:lstStyle/>
          <a:p>
            <a:endParaRPr lang="pt-BR" dirty="0"/>
          </a:p>
        </p:txBody>
      </p:sp>
      <p:sp>
        <p:nvSpPr>
          <p:cNvPr id="42" name="TextBox 41">
            <a:extLst>
              <a:ext uri="{FF2B5EF4-FFF2-40B4-BE49-F238E27FC236}">
                <a16:creationId xmlns:a16="http://schemas.microsoft.com/office/drawing/2014/main" id="{96281693-3FFE-0E45-B660-CCD61CD5B488}"/>
              </a:ext>
            </a:extLst>
          </p:cNvPr>
          <p:cNvSpPr txBox="1"/>
          <p:nvPr/>
        </p:nvSpPr>
        <p:spPr>
          <a:xfrm>
            <a:off x="12743727" y="6319777"/>
            <a:ext cx="184731" cy="369332"/>
          </a:xfrm>
          <a:prstGeom prst="rect">
            <a:avLst/>
          </a:prstGeom>
          <a:noFill/>
        </p:spPr>
        <p:txBody>
          <a:bodyPr wrap="none" rtlCol="0">
            <a:spAutoFit/>
          </a:bodyPr>
          <a:lstStyle/>
          <a:p>
            <a:endParaRPr lang="pt-BR" dirty="0"/>
          </a:p>
        </p:txBody>
      </p:sp>
      <p:sp>
        <p:nvSpPr>
          <p:cNvPr id="46" name="TextBox 45">
            <a:extLst>
              <a:ext uri="{FF2B5EF4-FFF2-40B4-BE49-F238E27FC236}">
                <a16:creationId xmlns:a16="http://schemas.microsoft.com/office/drawing/2014/main" id="{FCCE05EC-D7A7-E24E-AFA0-42D55626E0DA}"/>
              </a:ext>
            </a:extLst>
          </p:cNvPr>
          <p:cNvSpPr txBox="1"/>
          <p:nvPr/>
        </p:nvSpPr>
        <p:spPr>
          <a:xfrm>
            <a:off x="5266481" y="5486400"/>
            <a:ext cx="184731" cy="369332"/>
          </a:xfrm>
          <a:prstGeom prst="rect">
            <a:avLst/>
          </a:prstGeom>
          <a:noFill/>
        </p:spPr>
        <p:txBody>
          <a:bodyPr wrap="none" rtlCol="0">
            <a:spAutoFit/>
          </a:bodyPr>
          <a:lstStyle/>
          <a:p>
            <a:endParaRPr lang="pt-BR" dirty="0"/>
          </a:p>
        </p:txBody>
      </p:sp>
      <p:pic>
        <p:nvPicPr>
          <p:cNvPr id="28" name="Picture 27">
            <a:extLst>
              <a:ext uri="{FF2B5EF4-FFF2-40B4-BE49-F238E27FC236}">
                <a16:creationId xmlns:a16="http://schemas.microsoft.com/office/drawing/2014/main" id="{532A7459-18E7-C54C-B7A6-E35CECF79A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95946" y="6129328"/>
            <a:ext cx="1457344" cy="728672"/>
          </a:xfrm>
          <a:prstGeom prst="rect">
            <a:avLst/>
          </a:prstGeom>
        </p:spPr>
      </p:pic>
      <p:sp>
        <p:nvSpPr>
          <p:cNvPr id="17" name="Rectangle 16">
            <a:extLst>
              <a:ext uri="{FF2B5EF4-FFF2-40B4-BE49-F238E27FC236}">
                <a16:creationId xmlns:a16="http://schemas.microsoft.com/office/drawing/2014/main" id="{51259223-85EB-0341-AF93-B1F0C8F9DB10}"/>
              </a:ext>
            </a:extLst>
          </p:cNvPr>
          <p:cNvSpPr/>
          <p:nvPr/>
        </p:nvSpPr>
        <p:spPr>
          <a:xfrm>
            <a:off x="-2" y="0"/>
            <a:ext cx="12192001" cy="553255"/>
          </a:xfrm>
          <a:prstGeom prst="rect">
            <a:avLst/>
          </a:prstGeom>
          <a:solidFill>
            <a:srgbClr val="EEA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Triangle 11">
            <a:extLst>
              <a:ext uri="{FF2B5EF4-FFF2-40B4-BE49-F238E27FC236}">
                <a16:creationId xmlns:a16="http://schemas.microsoft.com/office/drawing/2014/main" id="{30343079-7F77-0544-981C-01A61C150FF9}"/>
              </a:ext>
            </a:extLst>
          </p:cNvPr>
          <p:cNvSpPr/>
          <p:nvPr/>
        </p:nvSpPr>
        <p:spPr>
          <a:xfrm rot="5400000">
            <a:off x="-192589" y="164144"/>
            <a:ext cx="566703" cy="181526"/>
          </a:xfrm>
          <a:custGeom>
            <a:avLst/>
            <a:gdLst>
              <a:gd name="connsiteX0" fmla="*/ 0 w 581230"/>
              <a:gd name="connsiteY0" fmla="*/ 244475 h 244475"/>
              <a:gd name="connsiteX1" fmla="*/ 290615 w 581230"/>
              <a:gd name="connsiteY1" fmla="*/ 0 h 244475"/>
              <a:gd name="connsiteX2" fmla="*/ 581230 w 581230"/>
              <a:gd name="connsiteY2" fmla="*/ 244475 h 244475"/>
              <a:gd name="connsiteX3" fmla="*/ 0 w 581230"/>
              <a:gd name="connsiteY3" fmla="*/ 244475 h 244475"/>
              <a:gd name="connsiteX0" fmla="*/ 0 w 581230"/>
              <a:gd name="connsiteY0" fmla="*/ 209550 h 209550"/>
              <a:gd name="connsiteX1" fmla="*/ 144568 w 581230"/>
              <a:gd name="connsiteY1" fmla="*/ 0 h 209550"/>
              <a:gd name="connsiteX2" fmla="*/ 581230 w 581230"/>
              <a:gd name="connsiteY2" fmla="*/ 209550 h 209550"/>
              <a:gd name="connsiteX3" fmla="*/ 0 w 581230"/>
              <a:gd name="connsiteY3" fmla="*/ 209550 h 209550"/>
              <a:gd name="connsiteX0" fmla="*/ 0 w 581230"/>
              <a:gd name="connsiteY0" fmla="*/ 186180 h 186180"/>
              <a:gd name="connsiteX1" fmla="*/ 209490 w 581230"/>
              <a:gd name="connsiteY1" fmla="*/ 0 h 186180"/>
              <a:gd name="connsiteX2" fmla="*/ 581230 w 581230"/>
              <a:gd name="connsiteY2" fmla="*/ 186180 h 186180"/>
              <a:gd name="connsiteX3" fmla="*/ 0 w 581230"/>
              <a:gd name="connsiteY3" fmla="*/ 186180 h 186180"/>
            </a:gdLst>
            <a:ahLst/>
            <a:cxnLst>
              <a:cxn ang="0">
                <a:pos x="connsiteX0" y="connsiteY0"/>
              </a:cxn>
              <a:cxn ang="0">
                <a:pos x="connsiteX1" y="connsiteY1"/>
              </a:cxn>
              <a:cxn ang="0">
                <a:pos x="connsiteX2" y="connsiteY2"/>
              </a:cxn>
              <a:cxn ang="0">
                <a:pos x="connsiteX3" y="connsiteY3"/>
              </a:cxn>
            </a:cxnLst>
            <a:rect l="l" t="t" r="r" b="b"/>
            <a:pathLst>
              <a:path w="581230" h="186180">
                <a:moveTo>
                  <a:pt x="0" y="186180"/>
                </a:moveTo>
                <a:lnTo>
                  <a:pt x="209490" y="0"/>
                </a:lnTo>
                <a:lnTo>
                  <a:pt x="581230" y="186180"/>
                </a:lnTo>
                <a:lnTo>
                  <a:pt x="0" y="186180"/>
                </a:lnTo>
                <a:close/>
              </a:path>
            </a:pathLst>
          </a:custGeom>
          <a:solidFill>
            <a:srgbClr val="D08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3" name="Picture 2">
            <a:extLst>
              <a:ext uri="{FF2B5EF4-FFF2-40B4-BE49-F238E27FC236}">
                <a16:creationId xmlns:a16="http://schemas.microsoft.com/office/drawing/2014/main" id="{115A0304-2C08-5C42-B70B-46CAD4C5512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047"/>
          <a:stretch/>
        </p:blipFill>
        <p:spPr>
          <a:xfrm>
            <a:off x="0" y="538259"/>
            <a:ext cx="12192000" cy="1090516"/>
          </a:xfrm>
          <a:prstGeom prst="rect">
            <a:avLst/>
          </a:prstGeom>
        </p:spPr>
      </p:pic>
      <p:sp>
        <p:nvSpPr>
          <p:cNvPr id="2" name="Retângulo 1">
            <a:extLst>
              <a:ext uri="{FF2B5EF4-FFF2-40B4-BE49-F238E27FC236}">
                <a16:creationId xmlns:a16="http://schemas.microsoft.com/office/drawing/2014/main" id="{B1770787-DA53-B347-89F9-84435091392A}"/>
              </a:ext>
            </a:extLst>
          </p:cNvPr>
          <p:cNvSpPr/>
          <p:nvPr/>
        </p:nvSpPr>
        <p:spPr>
          <a:xfrm>
            <a:off x="577515" y="1847403"/>
            <a:ext cx="11242449" cy="1372683"/>
          </a:xfrm>
          <a:prstGeom prst="rect">
            <a:avLst/>
          </a:prstGeom>
        </p:spPr>
        <p:txBody>
          <a:bodyPr wrap="square">
            <a:spAutoFit/>
          </a:bodyPr>
          <a:lstStyle/>
          <a:p>
            <a:pPr algn="just">
              <a:lnSpc>
                <a:spcPct val="130000"/>
              </a:lnSpc>
            </a:pPr>
            <a:endParaRPr lang="pt-BR" sz="1600" dirty="0">
              <a:solidFill>
                <a:schemeClr val="tx1">
                  <a:lumMod val="65000"/>
                  <a:lumOff val="35000"/>
                </a:schemeClr>
              </a:solidFill>
            </a:endParaRPr>
          </a:p>
          <a:p>
            <a:pPr marL="285750" indent="-285750" algn="just">
              <a:lnSpc>
                <a:spcPct val="130000"/>
              </a:lnSpc>
              <a:buFontTx/>
              <a:buChar char="-"/>
            </a:pPr>
            <a:endParaRPr lang="pt-BR" sz="1600" dirty="0"/>
          </a:p>
          <a:p>
            <a:pPr marL="285750" indent="-285750" algn="just">
              <a:lnSpc>
                <a:spcPct val="130000"/>
              </a:lnSpc>
              <a:buFontTx/>
              <a:buChar char="-"/>
            </a:pPr>
            <a:endParaRPr lang="en-US" sz="1600" dirty="0">
              <a:solidFill>
                <a:srgbClr val="4D4D4D"/>
              </a:solidFill>
              <a:latin typeface="Calibri" panose="020F0502020204030204" pitchFamily="34" charset="0"/>
              <a:ea typeface="Verdana" panose="020B0604030504040204" pitchFamily="34" charset="0"/>
              <a:cs typeface="Calibri" panose="020F0502020204030204" pitchFamily="34" charset="0"/>
            </a:endParaRPr>
          </a:p>
          <a:p>
            <a:pPr algn="just">
              <a:lnSpc>
                <a:spcPct val="130000"/>
              </a:lnSpc>
            </a:pPr>
            <a:endParaRPr lang="en-US" sz="1600" dirty="0">
              <a:solidFill>
                <a:srgbClr val="4D4D4D"/>
              </a:solidFill>
              <a:latin typeface="Calibri" panose="020F0502020204030204" pitchFamily="34" charset="0"/>
              <a:ea typeface="Verdana" panose="020B0604030504040204" pitchFamily="34" charset="0"/>
              <a:cs typeface="Calibri" panose="020F0502020204030204" pitchFamily="34" charset="0"/>
            </a:endParaRPr>
          </a:p>
        </p:txBody>
      </p:sp>
      <p:sp>
        <p:nvSpPr>
          <p:cNvPr id="5" name="Retângulo 4"/>
          <p:cNvSpPr/>
          <p:nvPr/>
        </p:nvSpPr>
        <p:spPr>
          <a:xfrm>
            <a:off x="498764" y="760351"/>
            <a:ext cx="10725854" cy="646331"/>
          </a:xfrm>
          <a:prstGeom prst="rect">
            <a:avLst/>
          </a:prstGeom>
        </p:spPr>
        <p:txBody>
          <a:bodyPr wrap="square">
            <a:spAutoFit/>
          </a:bodyPr>
          <a:lstStyle/>
          <a:p>
            <a:r>
              <a:rPr lang="pt-BR" b="1" cap="small" dirty="0"/>
              <a:t>REFORMA DA PREVIDÊNCIA NO SERVIÇO PÚBLICO: ASPECTOS JURÍDICOS</a:t>
            </a:r>
          </a:p>
          <a:p>
            <a:r>
              <a:rPr lang="pt-BR" b="1" cap="small" dirty="0"/>
              <a:t>Segundo texto da PEC 006/2019 aprovado pela Câmara dos Deputados em 12 de julho de 2019</a:t>
            </a:r>
            <a:endParaRPr lang="pt-BR" dirty="0"/>
          </a:p>
        </p:txBody>
      </p:sp>
      <p:sp>
        <p:nvSpPr>
          <p:cNvPr id="6" name="CaixaDeTexto 5"/>
          <p:cNvSpPr txBox="1"/>
          <p:nvPr/>
        </p:nvSpPr>
        <p:spPr>
          <a:xfrm>
            <a:off x="498763" y="1920239"/>
            <a:ext cx="10848109" cy="5724644"/>
          </a:xfrm>
          <a:prstGeom prst="rect">
            <a:avLst/>
          </a:prstGeom>
          <a:noFill/>
        </p:spPr>
        <p:txBody>
          <a:bodyPr wrap="square" rtlCol="0">
            <a:spAutoFit/>
          </a:bodyPr>
          <a:lstStyle/>
          <a:p>
            <a:r>
              <a:rPr lang="pt-BR" b="1" dirty="0"/>
              <a:t> - </a:t>
            </a:r>
            <a:r>
              <a:rPr lang="pt-BR" sz="1600" b="1" dirty="0">
                <a:latin typeface="Calibri" panose="020F0502020204030204" pitchFamily="34" charset="0"/>
              </a:rPr>
              <a:t>Forma de Cálculo e Reajuste do Benefício </a:t>
            </a:r>
          </a:p>
          <a:p>
            <a:r>
              <a:rPr lang="pt-BR" sz="1600" dirty="0">
                <a:latin typeface="Calibri" panose="020F0502020204030204" pitchFamily="34" charset="0"/>
              </a:rPr>
              <a:t>Após 20 anos de contribuição, a 60% da média aritmética simples de todas (100%) as remunerações adotadas como base de contribuição desde julho de 1994 atualizadas monetariamente.</a:t>
            </a:r>
          </a:p>
          <a:p>
            <a:endParaRPr lang="pt-BR" sz="1600" dirty="0">
              <a:latin typeface="Calibri" panose="020F0502020204030204" pitchFamily="34" charset="0"/>
            </a:endParaRPr>
          </a:p>
          <a:p>
            <a:r>
              <a:rPr lang="pt-BR" sz="1600" dirty="0">
                <a:latin typeface="Calibri" panose="020F0502020204030204" pitchFamily="34" charset="0"/>
              </a:rPr>
              <a:t>2% a cada ano de contribuição que exceder os 20 anos.</a:t>
            </a:r>
          </a:p>
          <a:p>
            <a:r>
              <a:rPr lang="pt-BR" sz="1600" dirty="0">
                <a:latin typeface="Calibri" panose="020F0502020204030204" pitchFamily="34" charset="0"/>
              </a:rPr>
              <a:t> </a:t>
            </a:r>
          </a:p>
          <a:p>
            <a:r>
              <a:rPr lang="pt-BR" sz="1600" dirty="0">
                <a:latin typeface="Calibri" panose="020F0502020204030204" pitchFamily="34" charset="0"/>
              </a:rPr>
              <a:t>Será preciso trabalhar 40 anos para ter 100% da média.</a:t>
            </a:r>
          </a:p>
          <a:p>
            <a:endParaRPr lang="pt-BR" sz="1600" dirty="0">
              <a:latin typeface="Calibri" panose="020F0502020204030204" pitchFamily="34" charset="0"/>
            </a:endParaRPr>
          </a:p>
          <a:p>
            <a:r>
              <a:rPr lang="pt-BR" sz="1600" dirty="0">
                <a:latin typeface="Calibri" panose="020F0502020204030204" pitchFamily="34" charset="0"/>
              </a:rPr>
              <a:t>Os benefícios serão limitados ao teto do RGPS e os valores serão reajustados pelos índices inflacionários aplicáveis ao RGPS.</a:t>
            </a:r>
          </a:p>
          <a:p>
            <a:r>
              <a:rPr lang="pt-BR" sz="1600" dirty="0">
                <a:latin typeface="Calibri" panose="020F0502020204030204" pitchFamily="34" charset="0"/>
              </a:rPr>
              <a:t> </a:t>
            </a:r>
          </a:p>
          <a:p>
            <a:r>
              <a:rPr lang="pt-BR" sz="1600" dirty="0">
                <a:latin typeface="Calibri" panose="020F0502020204030204" pitchFamily="34" charset="0"/>
              </a:rPr>
              <a:t>Exceções:</a:t>
            </a:r>
          </a:p>
          <a:p>
            <a:r>
              <a:rPr lang="pt-BR" sz="1600" dirty="0">
                <a:latin typeface="Calibri" panose="020F0502020204030204" pitchFamily="34" charset="0"/>
              </a:rPr>
              <a:t>(i) na hipótese de acidente de trabalho, doença profissional e doença de trabalho, quando a aposentadoria por incapacidade permanente dará o direito à 100% da média aritmética;</a:t>
            </a:r>
          </a:p>
          <a:p>
            <a:r>
              <a:rPr lang="pt-BR" sz="1600" dirty="0">
                <a:latin typeface="Calibri" panose="020F0502020204030204" pitchFamily="34" charset="0"/>
              </a:rPr>
              <a:t>(</a:t>
            </a:r>
            <a:r>
              <a:rPr lang="pt-BR" sz="1600" dirty="0" err="1">
                <a:latin typeface="Calibri" panose="020F0502020204030204" pitchFamily="34" charset="0"/>
              </a:rPr>
              <a:t>ii</a:t>
            </a:r>
            <a:r>
              <a:rPr lang="pt-BR" sz="1600" dirty="0">
                <a:latin typeface="Calibri" panose="020F0502020204030204" pitchFamily="34" charset="0"/>
              </a:rPr>
              <a:t>) na hipótese de aposentadoria compulsória, o valor será resultado do tempo de contribuição dividido por vinte anos, limitado a um inteiro, multiplicado pelo valor apurado da média das contribuições (60% por 20 anos de contribuição, mais 2% por cada ano que exceder aos 20).</a:t>
            </a:r>
          </a:p>
          <a:p>
            <a:endParaRPr lang="pt-BR" dirty="0"/>
          </a:p>
          <a:p>
            <a:pPr marL="400050" indent="-400050">
              <a:buAutoNum type="romanLcParenBoth"/>
            </a:pPr>
            <a:endParaRPr lang="pt-BR" dirty="0"/>
          </a:p>
          <a:p>
            <a:pPr marL="400050" indent="-400050">
              <a:buAutoNum type="romanLcParenBoth"/>
            </a:pPr>
            <a:endParaRPr lang="pt-BR" dirty="0"/>
          </a:p>
          <a:p>
            <a:pPr marL="400050" indent="-400050">
              <a:buAutoNum type="romanLcParenBoth"/>
            </a:pPr>
            <a:endParaRPr lang="pt-BR" dirty="0"/>
          </a:p>
          <a:p>
            <a:pPr marL="400050" indent="-400050">
              <a:buAutoNum type="romanLcParenBoth"/>
            </a:pPr>
            <a:endParaRPr lang="pt-BR" dirty="0"/>
          </a:p>
          <a:p>
            <a:pPr marL="400050" indent="-400050">
              <a:buAutoNum type="romanLcParenBoth"/>
            </a:pPr>
            <a:endParaRPr lang="pt-BR" dirty="0"/>
          </a:p>
        </p:txBody>
      </p:sp>
    </p:spTree>
    <p:extLst>
      <p:ext uri="{BB962C8B-B14F-4D97-AF65-F5344CB8AC3E}">
        <p14:creationId xmlns:p14="http://schemas.microsoft.com/office/powerpoint/2010/main" val="120958741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5FF4C53B-3394-8C4D-8EAA-8DCCB0D128D5}"/>
              </a:ext>
            </a:extLst>
          </p:cNvPr>
          <p:cNvSpPr txBox="1"/>
          <p:nvPr/>
        </p:nvSpPr>
        <p:spPr>
          <a:xfrm>
            <a:off x="10241280" y="5730240"/>
            <a:ext cx="184731" cy="369332"/>
          </a:xfrm>
          <a:prstGeom prst="rect">
            <a:avLst/>
          </a:prstGeom>
          <a:noFill/>
        </p:spPr>
        <p:txBody>
          <a:bodyPr wrap="none" rtlCol="0">
            <a:spAutoFit/>
          </a:bodyPr>
          <a:lstStyle/>
          <a:p>
            <a:endParaRPr lang="pt-BR" dirty="0"/>
          </a:p>
        </p:txBody>
      </p:sp>
      <p:sp>
        <p:nvSpPr>
          <p:cNvPr id="42" name="TextBox 41">
            <a:extLst>
              <a:ext uri="{FF2B5EF4-FFF2-40B4-BE49-F238E27FC236}">
                <a16:creationId xmlns:a16="http://schemas.microsoft.com/office/drawing/2014/main" id="{96281693-3FFE-0E45-B660-CCD61CD5B488}"/>
              </a:ext>
            </a:extLst>
          </p:cNvPr>
          <p:cNvSpPr txBox="1"/>
          <p:nvPr/>
        </p:nvSpPr>
        <p:spPr>
          <a:xfrm>
            <a:off x="12743727" y="6319777"/>
            <a:ext cx="184731" cy="369332"/>
          </a:xfrm>
          <a:prstGeom prst="rect">
            <a:avLst/>
          </a:prstGeom>
          <a:noFill/>
        </p:spPr>
        <p:txBody>
          <a:bodyPr wrap="none" rtlCol="0">
            <a:spAutoFit/>
          </a:bodyPr>
          <a:lstStyle/>
          <a:p>
            <a:endParaRPr lang="pt-BR" dirty="0"/>
          </a:p>
        </p:txBody>
      </p:sp>
      <p:sp>
        <p:nvSpPr>
          <p:cNvPr id="46" name="TextBox 45">
            <a:extLst>
              <a:ext uri="{FF2B5EF4-FFF2-40B4-BE49-F238E27FC236}">
                <a16:creationId xmlns:a16="http://schemas.microsoft.com/office/drawing/2014/main" id="{FCCE05EC-D7A7-E24E-AFA0-42D55626E0DA}"/>
              </a:ext>
            </a:extLst>
          </p:cNvPr>
          <p:cNvSpPr txBox="1"/>
          <p:nvPr/>
        </p:nvSpPr>
        <p:spPr>
          <a:xfrm>
            <a:off x="5266481" y="5486400"/>
            <a:ext cx="184731" cy="369332"/>
          </a:xfrm>
          <a:prstGeom prst="rect">
            <a:avLst/>
          </a:prstGeom>
          <a:noFill/>
        </p:spPr>
        <p:txBody>
          <a:bodyPr wrap="none" rtlCol="0">
            <a:spAutoFit/>
          </a:bodyPr>
          <a:lstStyle/>
          <a:p>
            <a:endParaRPr lang="pt-BR" dirty="0"/>
          </a:p>
        </p:txBody>
      </p:sp>
      <p:pic>
        <p:nvPicPr>
          <p:cNvPr id="28" name="Picture 27">
            <a:extLst>
              <a:ext uri="{FF2B5EF4-FFF2-40B4-BE49-F238E27FC236}">
                <a16:creationId xmlns:a16="http://schemas.microsoft.com/office/drawing/2014/main" id="{532A7459-18E7-C54C-B7A6-E35CECF79A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95946" y="6129328"/>
            <a:ext cx="1457344" cy="728672"/>
          </a:xfrm>
          <a:prstGeom prst="rect">
            <a:avLst/>
          </a:prstGeom>
        </p:spPr>
      </p:pic>
      <p:sp>
        <p:nvSpPr>
          <p:cNvPr id="17" name="Rectangle 16">
            <a:extLst>
              <a:ext uri="{FF2B5EF4-FFF2-40B4-BE49-F238E27FC236}">
                <a16:creationId xmlns:a16="http://schemas.microsoft.com/office/drawing/2014/main" id="{51259223-85EB-0341-AF93-B1F0C8F9DB10}"/>
              </a:ext>
            </a:extLst>
          </p:cNvPr>
          <p:cNvSpPr/>
          <p:nvPr/>
        </p:nvSpPr>
        <p:spPr>
          <a:xfrm>
            <a:off x="-2" y="0"/>
            <a:ext cx="12192001" cy="553255"/>
          </a:xfrm>
          <a:prstGeom prst="rect">
            <a:avLst/>
          </a:prstGeom>
          <a:solidFill>
            <a:srgbClr val="EEA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Triangle 11">
            <a:extLst>
              <a:ext uri="{FF2B5EF4-FFF2-40B4-BE49-F238E27FC236}">
                <a16:creationId xmlns:a16="http://schemas.microsoft.com/office/drawing/2014/main" id="{30343079-7F77-0544-981C-01A61C150FF9}"/>
              </a:ext>
            </a:extLst>
          </p:cNvPr>
          <p:cNvSpPr/>
          <p:nvPr/>
        </p:nvSpPr>
        <p:spPr>
          <a:xfrm rot="5400000">
            <a:off x="-192589" y="164144"/>
            <a:ext cx="566703" cy="181526"/>
          </a:xfrm>
          <a:custGeom>
            <a:avLst/>
            <a:gdLst>
              <a:gd name="connsiteX0" fmla="*/ 0 w 581230"/>
              <a:gd name="connsiteY0" fmla="*/ 244475 h 244475"/>
              <a:gd name="connsiteX1" fmla="*/ 290615 w 581230"/>
              <a:gd name="connsiteY1" fmla="*/ 0 h 244475"/>
              <a:gd name="connsiteX2" fmla="*/ 581230 w 581230"/>
              <a:gd name="connsiteY2" fmla="*/ 244475 h 244475"/>
              <a:gd name="connsiteX3" fmla="*/ 0 w 581230"/>
              <a:gd name="connsiteY3" fmla="*/ 244475 h 244475"/>
              <a:gd name="connsiteX0" fmla="*/ 0 w 581230"/>
              <a:gd name="connsiteY0" fmla="*/ 209550 h 209550"/>
              <a:gd name="connsiteX1" fmla="*/ 144568 w 581230"/>
              <a:gd name="connsiteY1" fmla="*/ 0 h 209550"/>
              <a:gd name="connsiteX2" fmla="*/ 581230 w 581230"/>
              <a:gd name="connsiteY2" fmla="*/ 209550 h 209550"/>
              <a:gd name="connsiteX3" fmla="*/ 0 w 581230"/>
              <a:gd name="connsiteY3" fmla="*/ 209550 h 209550"/>
              <a:gd name="connsiteX0" fmla="*/ 0 w 581230"/>
              <a:gd name="connsiteY0" fmla="*/ 186180 h 186180"/>
              <a:gd name="connsiteX1" fmla="*/ 209490 w 581230"/>
              <a:gd name="connsiteY1" fmla="*/ 0 h 186180"/>
              <a:gd name="connsiteX2" fmla="*/ 581230 w 581230"/>
              <a:gd name="connsiteY2" fmla="*/ 186180 h 186180"/>
              <a:gd name="connsiteX3" fmla="*/ 0 w 581230"/>
              <a:gd name="connsiteY3" fmla="*/ 186180 h 186180"/>
            </a:gdLst>
            <a:ahLst/>
            <a:cxnLst>
              <a:cxn ang="0">
                <a:pos x="connsiteX0" y="connsiteY0"/>
              </a:cxn>
              <a:cxn ang="0">
                <a:pos x="connsiteX1" y="connsiteY1"/>
              </a:cxn>
              <a:cxn ang="0">
                <a:pos x="connsiteX2" y="connsiteY2"/>
              </a:cxn>
              <a:cxn ang="0">
                <a:pos x="connsiteX3" y="connsiteY3"/>
              </a:cxn>
            </a:cxnLst>
            <a:rect l="l" t="t" r="r" b="b"/>
            <a:pathLst>
              <a:path w="581230" h="186180">
                <a:moveTo>
                  <a:pt x="0" y="186180"/>
                </a:moveTo>
                <a:lnTo>
                  <a:pt x="209490" y="0"/>
                </a:lnTo>
                <a:lnTo>
                  <a:pt x="581230" y="186180"/>
                </a:lnTo>
                <a:lnTo>
                  <a:pt x="0" y="186180"/>
                </a:lnTo>
                <a:close/>
              </a:path>
            </a:pathLst>
          </a:custGeom>
          <a:solidFill>
            <a:srgbClr val="D08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3" name="Picture 2">
            <a:extLst>
              <a:ext uri="{FF2B5EF4-FFF2-40B4-BE49-F238E27FC236}">
                <a16:creationId xmlns:a16="http://schemas.microsoft.com/office/drawing/2014/main" id="{115A0304-2C08-5C42-B70B-46CAD4C5512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047"/>
          <a:stretch/>
        </p:blipFill>
        <p:spPr>
          <a:xfrm>
            <a:off x="0" y="538259"/>
            <a:ext cx="12192000" cy="1090516"/>
          </a:xfrm>
          <a:prstGeom prst="rect">
            <a:avLst/>
          </a:prstGeom>
        </p:spPr>
      </p:pic>
      <p:sp>
        <p:nvSpPr>
          <p:cNvPr id="2" name="Retângulo 1">
            <a:extLst>
              <a:ext uri="{FF2B5EF4-FFF2-40B4-BE49-F238E27FC236}">
                <a16:creationId xmlns:a16="http://schemas.microsoft.com/office/drawing/2014/main" id="{B1770787-DA53-B347-89F9-84435091392A}"/>
              </a:ext>
            </a:extLst>
          </p:cNvPr>
          <p:cNvSpPr/>
          <p:nvPr/>
        </p:nvSpPr>
        <p:spPr>
          <a:xfrm>
            <a:off x="577515" y="1847403"/>
            <a:ext cx="11242449" cy="1372683"/>
          </a:xfrm>
          <a:prstGeom prst="rect">
            <a:avLst/>
          </a:prstGeom>
        </p:spPr>
        <p:txBody>
          <a:bodyPr wrap="square">
            <a:spAutoFit/>
          </a:bodyPr>
          <a:lstStyle/>
          <a:p>
            <a:pPr algn="just">
              <a:lnSpc>
                <a:spcPct val="130000"/>
              </a:lnSpc>
            </a:pPr>
            <a:endParaRPr lang="pt-BR" sz="1600" dirty="0">
              <a:solidFill>
                <a:schemeClr val="tx1">
                  <a:lumMod val="65000"/>
                  <a:lumOff val="35000"/>
                </a:schemeClr>
              </a:solidFill>
            </a:endParaRPr>
          </a:p>
          <a:p>
            <a:pPr marL="285750" indent="-285750" algn="just">
              <a:lnSpc>
                <a:spcPct val="130000"/>
              </a:lnSpc>
              <a:buFontTx/>
              <a:buChar char="-"/>
            </a:pPr>
            <a:endParaRPr lang="pt-BR" sz="1600" dirty="0"/>
          </a:p>
          <a:p>
            <a:pPr marL="285750" indent="-285750" algn="just">
              <a:lnSpc>
                <a:spcPct val="130000"/>
              </a:lnSpc>
              <a:buFontTx/>
              <a:buChar char="-"/>
            </a:pPr>
            <a:endParaRPr lang="en-US" sz="1600" dirty="0">
              <a:solidFill>
                <a:srgbClr val="4D4D4D"/>
              </a:solidFill>
              <a:latin typeface="Calibri" panose="020F0502020204030204" pitchFamily="34" charset="0"/>
              <a:ea typeface="Verdana" panose="020B0604030504040204" pitchFamily="34" charset="0"/>
              <a:cs typeface="Calibri" panose="020F0502020204030204" pitchFamily="34" charset="0"/>
            </a:endParaRPr>
          </a:p>
          <a:p>
            <a:pPr algn="just">
              <a:lnSpc>
                <a:spcPct val="130000"/>
              </a:lnSpc>
            </a:pPr>
            <a:endParaRPr lang="en-US" sz="1600" dirty="0">
              <a:solidFill>
                <a:srgbClr val="4D4D4D"/>
              </a:solidFill>
              <a:latin typeface="Calibri" panose="020F0502020204030204" pitchFamily="34" charset="0"/>
              <a:ea typeface="Verdana" panose="020B0604030504040204" pitchFamily="34" charset="0"/>
              <a:cs typeface="Calibri" panose="020F0502020204030204" pitchFamily="34" charset="0"/>
            </a:endParaRPr>
          </a:p>
        </p:txBody>
      </p:sp>
      <p:sp>
        <p:nvSpPr>
          <p:cNvPr id="5" name="Retângulo 4"/>
          <p:cNvSpPr/>
          <p:nvPr/>
        </p:nvSpPr>
        <p:spPr>
          <a:xfrm>
            <a:off x="498764" y="760351"/>
            <a:ext cx="10725854" cy="646331"/>
          </a:xfrm>
          <a:prstGeom prst="rect">
            <a:avLst/>
          </a:prstGeom>
        </p:spPr>
        <p:txBody>
          <a:bodyPr wrap="square">
            <a:spAutoFit/>
          </a:bodyPr>
          <a:lstStyle/>
          <a:p>
            <a:r>
              <a:rPr lang="pt-BR" b="1" cap="small" dirty="0"/>
              <a:t>REFORMA DA PREVIDÊNCIA NO SERVIÇO PÚBLICO: ASPECTOS JURÍDICOS</a:t>
            </a:r>
          </a:p>
          <a:p>
            <a:r>
              <a:rPr lang="pt-BR" b="1" cap="small" dirty="0"/>
              <a:t>Segundo texto da PEC 006/2019 aprovado pela Câmara dos Deputados em 12 de julho de 2019</a:t>
            </a:r>
            <a:endParaRPr lang="pt-BR" dirty="0"/>
          </a:p>
        </p:txBody>
      </p:sp>
      <p:sp>
        <p:nvSpPr>
          <p:cNvPr id="6" name="CaixaDeTexto 5"/>
          <p:cNvSpPr txBox="1"/>
          <p:nvPr/>
        </p:nvSpPr>
        <p:spPr>
          <a:xfrm>
            <a:off x="498763" y="1920239"/>
            <a:ext cx="10848109" cy="5139869"/>
          </a:xfrm>
          <a:prstGeom prst="rect">
            <a:avLst/>
          </a:prstGeom>
          <a:noFill/>
        </p:spPr>
        <p:txBody>
          <a:bodyPr wrap="square" rtlCol="0">
            <a:spAutoFit/>
          </a:bodyPr>
          <a:lstStyle/>
          <a:p>
            <a:r>
              <a:rPr lang="pt-BR" sz="1600" b="1" u="sng" dirty="0">
                <a:latin typeface="Calibri" panose="020F0502020204030204" pitchFamily="34" charset="0"/>
              </a:rPr>
              <a:t>Pensões</a:t>
            </a:r>
          </a:p>
          <a:p>
            <a:pPr lvl="0"/>
            <a:r>
              <a:rPr lang="pt-BR" sz="1600" dirty="0">
                <a:latin typeface="Calibri" panose="020F0502020204030204" pitchFamily="34" charset="0"/>
              </a:rPr>
              <a:t>Cota familiar de 50% do valor da aposentadoria recebida pelo servidor ou daquela a que teriam direito se fossem aposentados por incapacidade permanente na data do óbito, acrescida de cotas de 10% por dependente, até o máximo de 100%. As cotas por dependente cessarão com a perda desta qualidade e não serão reversíveis aos demais dependentes.</a:t>
            </a:r>
          </a:p>
          <a:p>
            <a:endParaRPr lang="pt-BR" sz="1600" b="1" u="sng" dirty="0">
              <a:latin typeface="Calibri" panose="020F0502020204030204" pitchFamily="34" charset="0"/>
            </a:endParaRPr>
          </a:p>
          <a:p>
            <a:r>
              <a:rPr lang="pt-BR" sz="1600" dirty="0">
                <a:latin typeface="Calibri" panose="020F0502020204030204" pitchFamily="34" charset="0"/>
              </a:rPr>
              <a:t>É vedada a acumulação de mais de uma pensão por morte deixada por cônjuge ou companheiro, no âmbito do mesmo regime de previdência social, ressalvadas:</a:t>
            </a:r>
          </a:p>
          <a:p>
            <a:r>
              <a:rPr lang="pt-BR" sz="1600" dirty="0">
                <a:latin typeface="Calibri" panose="020F0502020204030204" pitchFamily="34" charset="0"/>
              </a:rPr>
              <a:t>(i) as pensões do mesmo instituidor decorrentes do exercício de cargos acumuláveis na forma do art. 37 da Constituição Federal;</a:t>
            </a:r>
          </a:p>
          <a:p>
            <a:r>
              <a:rPr lang="pt-BR" sz="1600" dirty="0">
                <a:latin typeface="Calibri" panose="020F0502020204030204" pitchFamily="34" charset="0"/>
              </a:rPr>
              <a:t>(</a:t>
            </a:r>
            <a:r>
              <a:rPr lang="pt-BR" sz="1600" dirty="0" err="1">
                <a:latin typeface="Calibri" panose="020F0502020204030204" pitchFamily="34" charset="0"/>
              </a:rPr>
              <a:t>ii</a:t>
            </a:r>
            <a:r>
              <a:rPr lang="pt-BR" sz="1600" dirty="0">
                <a:latin typeface="Calibri" panose="020F0502020204030204" pitchFamily="34" charset="0"/>
              </a:rPr>
              <a:t>) pensão por morte deixada por cônjuge ou companheiro de um regime de previdência social com pensão por morte concedida por outro regime de previdência social ou com pensões decorrentes das atividades militares;</a:t>
            </a:r>
          </a:p>
          <a:p>
            <a:r>
              <a:rPr lang="pt-BR" sz="1600" dirty="0">
                <a:latin typeface="Calibri" panose="020F0502020204030204" pitchFamily="34" charset="0"/>
              </a:rPr>
              <a:t>(</a:t>
            </a:r>
            <a:r>
              <a:rPr lang="pt-BR" sz="1600" dirty="0" err="1">
                <a:latin typeface="Calibri" panose="020F0502020204030204" pitchFamily="34" charset="0"/>
              </a:rPr>
              <a:t>iii</a:t>
            </a:r>
            <a:r>
              <a:rPr lang="pt-BR" sz="1600" dirty="0">
                <a:latin typeface="Calibri" panose="020F0502020204030204" pitchFamily="34" charset="0"/>
              </a:rPr>
              <a:t>) pensão por morte deixada por cônjuge ou companheiro de um regime de previdência social com aposentadoria concedida no âmbito do RGPS ou de regime próprio de previdência social ou com proventos de </a:t>
            </a:r>
            <a:r>
              <a:rPr lang="pt-BR" sz="1600">
                <a:latin typeface="Calibri" panose="020F0502020204030204" pitchFamily="34" charset="0"/>
              </a:rPr>
              <a:t>inatividade de atividades militares.</a:t>
            </a:r>
          </a:p>
          <a:p>
            <a:endParaRPr lang="pt-BR" sz="1600" dirty="0">
              <a:latin typeface="Calibri" panose="020F0502020204030204" pitchFamily="34" charset="0"/>
            </a:endParaRPr>
          </a:p>
          <a:p>
            <a:r>
              <a:rPr lang="pt-BR" sz="1600" dirty="0"/>
              <a:t>Garante-se a percepção do benefício mais vantajoso e de uma parte de cada um dos demais benefícios, nos termos seguintes:</a:t>
            </a:r>
          </a:p>
          <a:p>
            <a:endParaRPr lang="pt-BR" sz="1600" dirty="0">
              <a:latin typeface="Calibri" panose="020F0502020204030204" pitchFamily="34" charset="0"/>
            </a:endParaRPr>
          </a:p>
          <a:p>
            <a:endParaRPr lang="pt-BR" sz="1600" dirty="0">
              <a:latin typeface="Calibri" panose="020F0502020204030204" pitchFamily="34" charset="0"/>
            </a:endParaRPr>
          </a:p>
          <a:p>
            <a:endParaRPr lang="pt-BR" dirty="0"/>
          </a:p>
          <a:p>
            <a:pPr marL="400050" indent="-400050">
              <a:buAutoNum type="romanLcParenBoth"/>
            </a:pPr>
            <a:endParaRPr lang="pt-BR" dirty="0"/>
          </a:p>
          <a:p>
            <a:pPr marL="400050" indent="-400050">
              <a:buAutoNum type="romanLcParenBoth"/>
            </a:pPr>
            <a:endParaRPr lang="pt-BR" dirty="0"/>
          </a:p>
          <a:p>
            <a:pPr marL="400050" indent="-400050">
              <a:buAutoNum type="romanLcParenBoth"/>
            </a:pPr>
            <a:endParaRPr lang="pt-BR" dirty="0"/>
          </a:p>
        </p:txBody>
      </p:sp>
      <p:graphicFrame>
        <p:nvGraphicFramePr>
          <p:cNvPr id="4" name="Tabela 3"/>
          <p:cNvGraphicFramePr>
            <a:graphicFrameLocks noGrp="1"/>
          </p:cNvGraphicFramePr>
          <p:nvPr>
            <p:extLst>
              <p:ext uri="{D42A27DB-BD31-4B8C-83A1-F6EECF244321}">
                <p14:modId xmlns:p14="http://schemas.microsoft.com/office/powerpoint/2010/main" val="1427470783"/>
              </p:ext>
            </p:extLst>
          </p:nvPr>
        </p:nvGraphicFramePr>
        <p:xfrm>
          <a:off x="4596823" y="5570299"/>
          <a:ext cx="5575300" cy="1058230"/>
        </p:xfrm>
        <a:graphic>
          <a:graphicData uri="http://schemas.openxmlformats.org/drawingml/2006/table">
            <a:tbl>
              <a:tblPr>
                <a:tableStyleId>{5C22544A-7EE6-4342-B048-85BDC9FD1C3A}</a:tableStyleId>
              </a:tblPr>
              <a:tblGrid>
                <a:gridCol w="3148330">
                  <a:extLst>
                    <a:ext uri="{9D8B030D-6E8A-4147-A177-3AD203B41FA5}">
                      <a16:colId xmlns:a16="http://schemas.microsoft.com/office/drawing/2014/main" val="20000"/>
                    </a:ext>
                  </a:extLst>
                </a:gridCol>
                <a:gridCol w="2426970">
                  <a:extLst>
                    <a:ext uri="{9D8B030D-6E8A-4147-A177-3AD203B41FA5}">
                      <a16:colId xmlns:a16="http://schemas.microsoft.com/office/drawing/2014/main" val="20001"/>
                    </a:ext>
                  </a:extLst>
                </a:gridCol>
              </a:tblGrid>
              <a:tr h="0">
                <a:tc>
                  <a:txBody>
                    <a:bodyPr/>
                    <a:lstStyle/>
                    <a:p>
                      <a:pPr algn="ctr">
                        <a:lnSpc>
                          <a:spcPts val="1815"/>
                        </a:lnSpc>
                        <a:spcBef>
                          <a:spcPts val="565"/>
                        </a:spcBef>
                        <a:spcAft>
                          <a:spcPts val="565"/>
                        </a:spcAft>
                      </a:pPr>
                      <a:r>
                        <a:rPr lang="pt-BR" sz="1200" kern="150">
                          <a:effectLst/>
                        </a:rPr>
                        <a:t>VALOR TOTAL DOS DEMAIS BENEFÍCIOS</a:t>
                      </a:r>
                      <a:endParaRPr lang="pt-BR" sz="1100" kern="150">
                        <a:solidFill>
                          <a:srgbClr val="000000"/>
                        </a:solidFill>
                        <a:effectLst/>
                        <a:latin typeface="Calibri"/>
                        <a:ea typeface="Andale Sans UI"/>
                        <a:cs typeface="Arial"/>
                      </a:endParaRPr>
                    </a:p>
                  </a:txBody>
                  <a:tcPr marL="55880" marR="68580" marT="0" marB="0"/>
                </a:tc>
                <a:tc>
                  <a:txBody>
                    <a:bodyPr/>
                    <a:lstStyle/>
                    <a:p>
                      <a:pPr algn="ctr">
                        <a:lnSpc>
                          <a:spcPts val="1815"/>
                        </a:lnSpc>
                        <a:spcBef>
                          <a:spcPts val="565"/>
                        </a:spcBef>
                        <a:spcAft>
                          <a:spcPts val="565"/>
                        </a:spcAft>
                      </a:pPr>
                      <a:r>
                        <a:rPr lang="pt-BR" sz="1200" kern="150">
                          <a:effectLst/>
                        </a:rPr>
                        <a:t>PERCENTUAL DEVIDO</a:t>
                      </a:r>
                      <a:endParaRPr lang="pt-BR" sz="1100" kern="150">
                        <a:solidFill>
                          <a:srgbClr val="000000"/>
                        </a:solidFill>
                        <a:effectLst/>
                        <a:latin typeface="Calibri"/>
                        <a:ea typeface="Andale Sans UI"/>
                        <a:cs typeface="Arial"/>
                      </a:endParaRPr>
                    </a:p>
                  </a:txBody>
                  <a:tcPr marL="55880" marR="68580" marT="0" marB="0"/>
                </a:tc>
                <a:extLst>
                  <a:ext uri="{0D108BD9-81ED-4DB2-BD59-A6C34878D82A}">
                    <a16:rowId xmlns:a16="http://schemas.microsoft.com/office/drawing/2014/main" val="10000"/>
                  </a:ext>
                </a:extLst>
              </a:tr>
              <a:tr h="0">
                <a:tc>
                  <a:txBody>
                    <a:bodyPr/>
                    <a:lstStyle/>
                    <a:p>
                      <a:pPr algn="just">
                        <a:lnSpc>
                          <a:spcPts val="1815"/>
                        </a:lnSpc>
                        <a:spcBef>
                          <a:spcPts val="565"/>
                        </a:spcBef>
                        <a:spcAft>
                          <a:spcPts val="565"/>
                        </a:spcAft>
                      </a:pPr>
                      <a:r>
                        <a:rPr lang="pt-BR" sz="1200" kern="150">
                          <a:effectLst/>
                        </a:rPr>
                        <a:t>Até R$998,00</a:t>
                      </a:r>
                      <a:endParaRPr lang="pt-BR" sz="1100" kern="150">
                        <a:solidFill>
                          <a:srgbClr val="000000"/>
                        </a:solidFill>
                        <a:effectLst/>
                        <a:latin typeface="Calibri"/>
                        <a:ea typeface="Andale Sans UI"/>
                        <a:cs typeface="Arial"/>
                      </a:endParaRPr>
                    </a:p>
                  </a:txBody>
                  <a:tcPr marL="55880" marR="68580" marT="0" marB="0"/>
                </a:tc>
                <a:tc>
                  <a:txBody>
                    <a:bodyPr/>
                    <a:lstStyle/>
                    <a:p>
                      <a:pPr algn="just">
                        <a:lnSpc>
                          <a:spcPts val="1815"/>
                        </a:lnSpc>
                        <a:spcBef>
                          <a:spcPts val="565"/>
                        </a:spcBef>
                        <a:spcAft>
                          <a:spcPts val="565"/>
                        </a:spcAft>
                      </a:pPr>
                      <a:r>
                        <a:rPr lang="pt-BR" sz="1200" kern="150">
                          <a:effectLst/>
                        </a:rPr>
                        <a:t>80% dessa faixa</a:t>
                      </a:r>
                      <a:endParaRPr lang="pt-BR" sz="1100" kern="150">
                        <a:solidFill>
                          <a:srgbClr val="000000"/>
                        </a:solidFill>
                        <a:effectLst/>
                        <a:latin typeface="Calibri"/>
                        <a:ea typeface="Andale Sans UI"/>
                        <a:cs typeface="Arial"/>
                      </a:endParaRPr>
                    </a:p>
                  </a:txBody>
                  <a:tcPr marL="55880" marR="68580" marT="0" marB="0"/>
                </a:tc>
                <a:extLst>
                  <a:ext uri="{0D108BD9-81ED-4DB2-BD59-A6C34878D82A}">
                    <a16:rowId xmlns:a16="http://schemas.microsoft.com/office/drawing/2014/main" val="10001"/>
                  </a:ext>
                </a:extLst>
              </a:tr>
              <a:tr h="0">
                <a:tc>
                  <a:txBody>
                    <a:bodyPr/>
                    <a:lstStyle/>
                    <a:p>
                      <a:pPr algn="just">
                        <a:lnSpc>
                          <a:spcPts val="1815"/>
                        </a:lnSpc>
                        <a:spcBef>
                          <a:spcPts val="565"/>
                        </a:spcBef>
                        <a:spcAft>
                          <a:spcPts val="565"/>
                        </a:spcAft>
                      </a:pPr>
                      <a:r>
                        <a:rPr lang="pt-BR" sz="1200" kern="150">
                          <a:effectLst/>
                        </a:rPr>
                        <a:t>De R$998,01 a R$1.996,02</a:t>
                      </a:r>
                      <a:endParaRPr lang="pt-BR" sz="1100" kern="150">
                        <a:solidFill>
                          <a:srgbClr val="000000"/>
                        </a:solidFill>
                        <a:effectLst/>
                        <a:latin typeface="Calibri"/>
                        <a:ea typeface="Andale Sans UI"/>
                        <a:cs typeface="Arial"/>
                      </a:endParaRPr>
                    </a:p>
                  </a:txBody>
                  <a:tcPr marL="55880" marR="68580" marT="0" marB="0"/>
                </a:tc>
                <a:tc>
                  <a:txBody>
                    <a:bodyPr/>
                    <a:lstStyle/>
                    <a:p>
                      <a:pPr algn="just">
                        <a:lnSpc>
                          <a:spcPts val="1815"/>
                        </a:lnSpc>
                        <a:spcBef>
                          <a:spcPts val="565"/>
                        </a:spcBef>
                        <a:spcAft>
                          <a:spcPts val="565"/>
                        </a:spcAft>
                      </a:pPr>
                      <a:r>
                        <a:rPr lang="pt-BR" sz="1200" kern="150">
                          <a:effectLst/>
                        </a:rPr>
                        <a:t>Faixa anterior + 60% dessa faixa</a:t>
                      </a:r>
                      <a:endParaRPr lang="pt-BR" sz="1100" kern="150">
                        <a:solidFill>
                          <a:srgbClr val="000000"/>
                        </a:solidFill>
                        <a:effectLst/>
                        <a:latin typeface="Calibri"/>
                        <a:ea typeface="Andale Sans UI"/>
                        <a:cs typeface="Arial"/>
                      </a:endParaRPr>
                    </a:p>
                  </a:txBody>
                  <a:tcPr marL="55880" marR="68580" marT="0" marB="0"/>
                </a:tc>
                <a:extLst>
                  <a:ext uri="{0D108BD9-81ED-4DB2-BD59-A6C34878D82A}">
                    <a16:rowId xmlns:a16="http://schemas.microsoft.com/office/drawing/2014/main" val="10002"/>
                  </a:ext>
                </a:extLst>
              </a:tr>
              <a:tr h="0">
                <a:tc>
                  <a:txBody>
                    <a:bodyPr/>
                    <a:lstStyle/>
                    <a:p>
                      <a:pPr algn="just">
                        <a:lnSpc>
                          <a:spcPts val="1815"/>
                        </a:lnSpc>
                        <a:spcBef>
                          <a:spcPts val="565"/>
                        </a:spcBef>
                        <a:spcAft>
                          <a:spcPts val="565"/>
                        </a:spcAft>
                      </a:pPr>
                      <a:r>
                        <a:rPr lang="pt-BR" sz="1200" kern="150">
                          <a:effectLst/>
                        </a:rPr>
                        <a:t>De R$1.996,03 a R$2.994,03</a:t>
                      </a:r>
                      <a:endParaRPr lang="pt-BR" sz="1100" kern="150">
                        <a:solidFill>
                          <a:srgbClr val="000000"/>
                        </a:solidFill>
                        <a:effectLst/>
                        <a:latin typeface="Calibri"/>
                        <a:ea typeface="Andale Sans UI"/>
                        <a:cs typeface="Arial"/>
                      </a:endParaRPr>
                    </a:p>
                  </a:txBody>
                  <a:tcPr marL="55880" marR="68580" marT="0" marB="0"/>
                </a:tc>
                <a:tc>
                  <a:txBody>
                    <a:bodyPr/>
                    <a:lstStyle/>
                    <a:p>
                      <a:pPr algn="just">
                        <a:lnSpc>
                          <a:spcPts val="1815"/>
                        </a:lnSpc>
                        <a:spcBef>
                          <a:spcPts val="565"/>
                        </a:spcBef>
                        <a:spcAft>
                          <a:spcPts val="565"/>
                        </a:spcAft>
                      </a:pPr>
                      <a:r>
                        <a:rPr lang="pt-BR" sz="1200" kern="150">
                          <a:effectLst/>
                        </a:rPr>
                        <a:t>Faixas anteriores + 40% dessa faixa</a:t>
                      </a:r>
                      <a:endParaRPr lang="pt-BR" sz="1100" kern="150">
                        <a:solidFill>
                          <a:srgbClr val="000000"/>
                        </a:solidFill>
                        <a:effectLst/>
                        <a:latin typeface="Calibri"/>
                        <a:ea typeface="Andale Sans UI"/>
                        <a:cs typeface="Arial"/>
                      </a:endParaRPr>
                    </a:p>
                  </a:txBody>
                  <a:tcPr marL="55880" marR="68580" marT="0" marB="0"/>
                </a:tc>
                <a:extLst>
                  <a:ext uri="{0D108BD9-81ED-4DB2-BD59-A6C34878D82A}">
                    <a16:rowId xmlns:a16="http://schemas.microsoft.com/office/drawing/2014/main" val="10003"/>
                  </a:ext>
                </a:extLst>
              </a:tr>
              <a:tr h="0">
                <a:tc>
                  <a:txBody>
                    <a:bodyPr/>
                    <a:lstStyle/>
                    <a:p>
                      <a:pPr algn="just">
                        <a:lnSpc>
                          <a:spcPts val="1815"/>
                        </a:lnSpc>
                        <a:spcBef>
                          <a:spcPts val="565"/>
                        </a:spcBef>
                        <a:spcAft>
                          <a:spcPts val="565"/>
                        </a:spcAft>
                      </a:pPr>
                      <a:r>
                        <a:rPr lang="pt-BR" sz="1200" kern="150">
                          <a:effectLst/>
                        </a:rPr>
                        <a:t>De R$2.994,04 a R$3.992,00</a:t>
                      </a:r>
                      <a:endParaRPr lang="pt-BR" sz="1100" kern="150">
                        <a:solidFill>
                          <a:srgbClr val="000000"/>
                        </a:solidFill>
                        <a:effectLst/>
                        <a:latin typeface="Calibri"/>
                        <a:ea typeface="Andale Sans UI"/>
                        <a:cs typeface="Arial"/>
                      </a:endParaRPr>
                    </a:p>
                  </a:txBody>
                  <a:tcPr marL="55880" marR="68580" marT="0" marB="0"/>
                </a:tc>
                <a:tc>
                  <a:txBody>
                    <a:bodyPr/>
                    <a:lstStyle/>
                    <a:p>
                      <a:pPr algn="just">
                        <a:lnSpc>
                          <a:spcPts val="1815"/>
                        </a:lnSpc>
                        <a:spcBef>
                          <a:spcPts val="565"/>
                        </a:spcBef>
                        <a:spcAft>
                          <a:spcPts val="565"/>
                        </a:spcAft>
                      </a:pPr>
                      <a:r>
                        <a:rPr lang="pt-BR" sz="1200" kern="150" dirty="0">
                          <a:effectLst/>
                        </a:rPr>
                        <a:t>Faixas anteriores +20% dessa faixa</a:t>
                      </a:r>
                      <a:endParaRPr lang="pt-BR" sz="1100" kern="150" dirty="0">
                        <a:solidFill>
                          <a:srgbClr val="000000"/>
                        </a:solidFill>
                        <a:effectLst/>
                        <a:latin typeface="Calibri"/>
                        <a:ea typeface="Andale Sans UI"/>
                        <a:cs typeface="Arial"/>
                      </a:endParaRPr>
                    </a:p>
                  </a:txBody>
                  <a:tcPr marL="55880" marR="6858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9537617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5FF4C53B-3394-8C4D-8EAA-8DCCB0D128D5}"/>
              </a:ext>
            </a:extLst>
          </p:cNvPr>
          <p:cNvSpPr txBox="1"/>
          <p:nvPr/>
        </p:nvSpPr>
        <p:spPr>
          <a:xfrm>
            <a:off x="10241280" y="5730240"/>
            <a:ext cx="184731" cy="369332"/>
          </a:xfrm>
          <a:prstGeom prst="rect">
            <a:avLst/>
          </a:prstGeom>
          <a:noFill/>
        </p:spPr>
        <p:txBody>
          <a:bodyPr wrap="none" rtlCol="0">
            <a:spAutoFit/>
          </a:bodyPr>
          <a:lstStyle/>
          <a:p>
            <a:endParaRPr lang="pt-BR" dirty="0"/>
          </a:p>
        </p:txBody>
      </p:sp>
      <p:sp>
        <p:nvSpPr>
          <p:cNvPr id="42" name="TextBox 41">
            <a:extLst>
              <a:ext uri="{FF2B5EF4-FFF2-40B4-BE49-F238E27FC236}">
                <a16:creationId xmlns:a16="http://schemas.microsoft.com/office/drawing/2014/main" id="{96281693-3FFE-0E45-B660-CCD61CD5B488}"/>
              </a:ext>
            </a:extLst>
          </p:cNvPr>
          <p:cNvSpPr txBox="1"/>
          <p:nvPr/>
        </p:nvSpPr>
        <p:spPr>
          <a:xfrm>
            <a:off x="12743727" y="6319777"/>
            <a:ext cx="184731" cy="369332"/>
          </a:xfrm>
          <a:prstGeom prst="rect">
            <a:avLst/>
          </a:prstGeom>
          <a:noFill/>
        </p:spPr>
        <p:txBody>
          <a:bodyPr wrap="none" rtlCol="0">
            <a:spAutoFit/>
          </a:bodyPr>
          <a:lstStyle/>
          <a:p>
            <a:endParaRPr lang="pt-BR" dirty="0"/>
          </a:p>
        </p:txBody>
      </p:sp>
      <p:sp>
        <p:nvSpPr>
          <p:cNvPr id="46" name="TextBox 45">
            <a:extLst>
              <a:ext uri="{FF2B5EF4-FFF2-40B4-BE49-F238E27FC236}">
                <a16:creationId xmlns:a16="http://schemas.microsoft.com/office/drawing/2014/main" id="{FCCE05EC-D7A7-E24E-AFA0-42D55626E0DA}"/>
              </a:ext>
            </a:extLst>
          </p:cNvPr>
          <p:cNvSpPr txBox="1"/>
          <p:nvPr/>
        </p:nvSpPr>
        <p:spPr>
          <a:xfrm>
            <a:off x="5266481" y="5486400"/>
            <a:ext cx="184731" cy="369332"/>
          </a:xfrm>
          <a:prstGeom prst="rect">
            <a:avLst/>
          </a:prstGeom>
          <a:noFill/>
        </p:spPr>
        <p:txBody>
          <a:bodyPr wrap="none" rtlCol="0">
            <a:spAutoFit/>
          </a:bodyPr>
          <a:lstStyle/>
          <a:p>
            <a:endParaRPr lang="pt-BR" dirty="0"/>
          </a:p>
        </p:txBody>
      </p:sp>
      <p:pic>
        <p:nvPicPr>
          <p:cNvPr id="28" name="Picture 27">
            <a:extLst>
              <a:ext uri="{FF2B5EF4-FFF2-40B4-BE49-F238E27FC236}">
                <a16:creationId xmlns:a16="http://schemas.microsoft.com/office/drawing/2014/main" id="{532A7459-18E7-C54C-B7A6-E35CECF79A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95946" y="6129328"/>
            <a:ext cx="1457344" cy="728672"/>
          </a:xfrm>
          <a:prstGeom prst="rect">
            <a:avLst/>
          </a:prstGeom>
        </p:spPr>
      </p:pic>
      <p:sp>
        <p:nvSpPr>
          <p:cNvPr id="17" name="Rectangle 16">
            <a:extLst>
              <a:ext uri="{FF2B5EF4-FFF2-40B4-BE49-F238E27FC236}">
                <a16:creationId xmlns:a16="http://schemas.microsoft.com/office/drawing/2014/main" id="{51259223-85EB-0341-AF93-B1F0C8F9DB10}"/>
              </a:ext>
            </a:extLst>
          </p:cNvPr>
          <p:cNvSpPr/>
          <p:nvPr/>
        </p:nvSpPr>
        <p:spPr>
          <a:xfrm>
            <a:off x="-2" y="0"/>
            <a:ext cx="12192001" cy="553255"/>
          </a:xfrm>
          <a:prstGeom prst="rect">
            <a:avLst/>
          </a:prstGeom>
          <a:solidFill>
            <a:srgbClr val="EEA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Triangle 11">
            <a:extLst>
              <a:ext uri="{FF2B5EF4-FFF2-40B4-BE49-F238E27FC236}">
                <a16:creationId xmlns:a16="http://schemas.microsoft.com/office/drawing/2014/main" id="{30343079-7F77-0544-981C-01A61C150FF9}"/>
              </a:ext>
            </a:extLst>
          </p:cNvPr>
          <p:cNvSpPr/>
          <p:nvPr/>
        </p:nvSpPr>
        <p:spPr>
          <a:xfrm rot="5400000">
            <a:off x="-192589" y="164144"/>
            <a:ext cx="566703" cy="181526"/>
          </a:xfrm>
          <a:custGeom>
            <a:avLst/>
            <a:gdLst>
              <a:gd name="connsiteX0" fmla="*/ 0 w 581230"/>
              <a:gd name="connsiteY0" fmla="*/ 244475 h 244475"/>
              <a:gd name="connsiteX1" fmla="*/ 290615 w 581230"/>
              <a:gd name="connsiteY1" fmla="*/ 0 h 244475"/>
              <a:gd name="connsiteX2" fmla="*/ 581230 w 581230"/>
              <a:gd name="connsiteY2" fmla="*/ 244475 h 244475"/>
              <a:gd name="connsiteX3" fmla="*/ 0 w 581230"/>
              <a:gd name="connsiteY3" fmla="*/ 244475 h 244475"/>
              <a:gd name="connsiteX0" fmla="*/ 0 w 581230"/>
              <a:gd name="connsiteY0" fmla="*/ 209550 h 209550"/>
              <a:gd name="connsiteX1" fmla="*/ 144568 w 581230"/>
              <a:gd name="connsiteY1" fmla="*/ 0 h 209550"/>
              <a:gd name="connsiteX2" fmla="*/ 581230 w 581230"/>
              <a:gd name="connsiteY2" fmla="*/ 209550 h 209550"/>
              <a:gd name="connsiteX3" fmla="*/ 0 w 581230"/>
              <a:gd name="connsiteY3" fmla="*/ 209550 h 209550"/>
              <a:gd name="connsiteX0" fmla="*/ 0 w 581230"/>
              <a:gd name="connsiteY0" fmla="*/ 186180 h 186180"/>
              <a:gd name="connsiteX1" fmla="*/ 209490 w 581230"/>
              <a:gd name="connsiteY1" fmla="*/ 0 h 186180"/>
              <a:gd name="connsiteX2" fmla="*/ 581230 w 581230"/>
              <a:gd name="connsiteY2" fmla="*/ 186180 h 186180"/>
              <a:gd name="connsiteX3" fmla="*/ 0 w 581230"/>
              <a:gd name="connsiteY3" fmla="*/ 186180 h 186180"/>
            </a:gdLst>
            <a:ahLst/>
            <a:cxnLst>
              <a:cxn ang="0">
                <a:pos x="connsiteX0" y="connsiteY0"/>
              </a:cxn>
              <a:cxn ang="0">
                <a:pos x="connsiteX1" y="connsiteY1"/>
              </a:cxn>
              <a:cxn ang="0">
                <a:pos x="connsiteX2" y="connsiteY2"/>
              </a:cxn>
              <a:cxn ang="0">
                <a:pos x="connsiteX3" y="connsiteY3"/>
              </a:cxn>
            </a:cxnLst>
            <a:rect l="l" t="t" r="r" b="b"/>
            <a:pathLst>
              <a:path w="581230" h="186180">
                <a:moveTo>
                  <a:pt x="0" y="186180"/>
                </a:moveTo>
                <a:lnTo>
                  <a:pt x="209490" y="0"/>
                </a:lnTo>
                <a:lnTo>
                  <a:pt x="581230" y="186180"/>
                </a:lnTo>
                <a:lnTo>
                  <a:pt x="0" y="186180"/>
                </a:lnTo>
                <a:close/>
              </a:path>
            </a:pathLst>
          </a:custGeom>
          <a:solidFill>
            <a:srgbClr val="D08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3" name="Picture 2">
            <a:extLst>
              <a:ext uri="{FF2B5EF4-FFF2-40B4-BE49-F238E27FC236}">
                <a16:creationId xmlns:a16="http://schemas.microsoft.com/office/drawing/2014/main" id="{115A0304-2C08-5C42-B70B-46CAD4C5512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047"/>
          <a:stretch/>
        </p:blipFill>
        <p:spPr>
          <a:xfrm>
            <a:off x="0" y="538259"/>
            <a:ext cx="12192000" cy="1090516"/>
          </a:xfrm>
          <a:prstGeom prst="rect">
            <a:avLst/>
          </a:prstGeom>
        </p:spPr>
      </p:pic>
      <p:sp>
        <p:nvSpPr>
          <p:cNvPr id="2" name="Retângulo 1">
            <a:extLst>
              <a:ext uri="{FF2B5EF4-FFF2-40B4-BE49-F238E27FC236}">
                <a16:creationId xmlns:a16="http://schemas.microsoft.com/office/drawing/2014/main" id="{B1770787-DA53-B347-89F9-84435091392A}"/>
              </a:ext>
            </a:extLst>
          </p:cNvPr>
          <p:cNvSpPr/>
          <p:nvPr/>
        </p:nvSpPr>
        <p:spPr>
          <a:xfrm>
            <a:off x="577515" y="1847403"/>
            <a:ext cx="11242449" cy="1372683"/>
          </a:xfrm>
          <a:prstGeom prst="rect">
            <a:avLst/>
          </a:prstGeom>
        </p:spPr>
        <p:txBody>
          <a:bodyPr wrap="square">
            <a:spAutoFit/>
          </a:bodyPr>
          <a:lstStyle/>
          <a:p>
            <a:pPr algn="just">
              <a:lnSpc>
                <a:spcPct val="130000"/>
              </a:lnSpc>
            </a:pPr>
            <a:endParaRPr lang="pt-BR" sz="1600" dirty="0">
              <a:solidFill>
                <a:schemeClr val="tx1">
                  <a:lumMod val="65000"/>
                  <a:lumOff val="35000"/>
                </a:schemeClr>
              </a:solidFill>
            </a:endParaRPr>
          </a:p>
          <a:p>
            <a:pPr marL="285750" indent="-285750" algn="just">
              <a:lnSpc>
                <a:spcPct val="130000"/>
              </a:lnSpc>
              <a:buFontTx/>
              <a:buChar char="-"/>
            </a:pPr>
            <a:endParaRPr lang="pt-BR" sz="1600" dirty="0"/>
          </a:p>
          <a:p>
            <a:pPr marL="285750" indent="-285750" algn="just">
              <a:lnSpc>
                <a:spcPct val="130000"/>
              </a:lnSpc>
              <a:buFontTx/>
              <a:buChar char="-"/>
            </a:pPr>
            <a:endParaRPr lang="en-US" sz="1600" dirty="0">
              <a:solidFill>
                <a:srgbClr val="4D4D4D"/>
              </a:solidFill>
              <a:latin typeface="Calibri" panose="020F0502020204030204" pitchFamily="34" charset="0"/>
              <a:ea typeface="Verdana" panose="020B0604030504040204" pitchFamily="34" charset="0"/>
              <a:cs typeface="Calibri" panose="020F0502020204030204" pitchFamily="34" charset="0"/>
            </a:endParaRPr>
          </a:p>
          <a:p>
            <a:pPr algn="just">
              <a:lnSpc>
                <a:spcPct val="130000"/>
              </a:lnSpc>
            </a:pPr>
            <a:endParaRPr lang="en-US" sz="1600" dirty="0">
              <a:solidFill>
                <a:srgbClr val="4D4D4D"/>
              </a:solidFill>
              <a:latin typeface="Calibri" panose="020F0502020204030204" pitchFamily="34" charset="0"/>
              <a:ea typeface="Verdana" panose="020B0604030504040204" pitchFamily="34" charset="0"/>
              <a:cs typeface="Calibri" panose="020F0502020204030204" pitchFamily="34" charset="0"/>
            </a:endParaRPr>
          </a:p>
        </p:txBody>
      </p:sp>
      <p:sp>
        <p:nvSpPr>
          <p:cNvPr id="5" name="Retângulo 4"/>
          <p:cNvSpPr/>
          <p:nvPr/>
        </p:nvSpPr>
        <p:spPr>
          <a:xfrm>
            <a:off x="498764" y="760351"/>
            <a:ext cx="10725854" cy="646331"/>
          </a:xfrm>
          <a:prstGeom prst="rect">
            <a:avLst/>
          </a:prstGeom>
        </p:spPr>
        <p:txBody>
          <a:bodyPr wrap="square">
            <a:spAutoFit/>
          </a:bodyPr>
          <a:lstStyle/>
          <a:p>
            <a:r>
              <a:rPr lang="pt-BR" b="1" cap="small" dirty="0"/>
              <a:t>REFORMA DA PREVIDÊNCIA NO SERVIÇO PÚBLICO: ASPECTOS JURÍDICOS</a:t>
            </a:r>
          </a:p>
          <a:p>
            <a:r>
              <a:rPr lang="pt-BR" b="1" cap="small" dirty="0"/>
              <a:t>Segundo texto da PEC 006/2019 aprovado pela Câmara dos Deputados em 12 de julho de 2019</a:t>
            </a:r>
            <a:endParaRPr lang="pt-BR" dirty="0"/>
          </a:p>
        </p:txBody>
      </p:sp>
      <p:sp>
        <p:nvSpPr>
          <p:cNvPr id="6" name="CaixaDeTexto 5"/>
          <p:cNvSpPr txBox="1"/>
          <p:nvPr/>
        </p:nvSpPr>
        <p:spPr>
          <a:xfrm>
            <a:off x="498763" y="1920239"/>
            <a:ext cx="10848109" cy="3391698"/>
          </a:xfrm>
          <a:prstGeom prst="rect">
            <a:avLst/>
          </a:prstGeom>
          <a:noFill/>
        </p:spPr>
        <p:txBody>
          <a:bodyPr wrap="square" rtlCol="0">
            <a:spAutoFit/>
          </a:bodyPr>
          <a:lstStyle/>
          <a:p>
            <a:pPr algn="just">
              <a:lnSpc>
                <a:spcPct val="130000"/>
              </a:lnSpc>
            </a:pPr>
            <a:r>
              <a:rPr lang="pt-BR" sz="1600" i="1" dirty="0">
                <a:solidFill>
                  <a:srgbClr val="EEA342"/>
                </a:solidFill>
                <a:ea typeface="Open Sans" panose="020B0606030504020204" pitchFamily="34" charset="0"/>
                <a:cs typeface="Open Sans" panose="020B0606030504020204" pitchFamily="34" charset="0"/>
              </a:rPr>
              <a:t>Limites Constitucionais</a:t>
            </a:r>
          </a:p>
          <a:p>
            <a:pPr algn="just">
              <a:lnSpc>
                <a:spcPct val="130000"/>
              </a:lnSpc>
            </a:pPr>
            <a:endParaRPr lang="pt-BR" sz="1600" dirty="0">
              <a:solidFill>
                <a:srgbClr val="EEA342"/>
              </a:solidFill>
              <a:ea typeface="Verdana" panose="020B0604030504040204" pitchFamily="34" charset="0"/>
              <a:cs typeface="Calibri" panose="020F0502020204030204" pitchFamily="34" charset="0"/>
            </a:endParaRPr>
          </a:p>
          <a:p>
            <a:pPr algn="just">
              <a:lnSpc>
                <a:spcPct val="130000"/>
              </a:lnSpc>
            </a:pPr>
            <a:r>
              <a:rPr lang="en-US" sz="1600" dirty="0" err="1">
                <a:latin typeface="Calibri" panose="020F0502020204030204" pitchFamily="34" charset="0"/>
                <a:cs typeface="Calibri" panose="020F0502020204030204" pitchFamily="34" charset="0"/>
              </a:rPr>
              <a:t>Vedação</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ao</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retrocesso</a:t>
            </a:r>
            <a:r>
              <a:rPr lang="en-US" sz="1600" dirty="0">
                <a:latin typeface="Calibri" panose="020F0502020204030204" pitchFamily="34" charset="0"/>
                <a:cs typeface="Calibri" panose="020F0502020204030204" pitchFamily="34" charset="0"/>
              </a:rPr>
              <a:t> social, </a:t>
            </a:r>
            <a:r>
              <a:rPr lang="en-US" sz="1600" dirty="0" err="1">
                <a:latin typeface="Calibri" panose="020F0502020204030204" pitchFamily="34" charset="0"/>
                <a:cs typeface="Calibri" panose="020F0502020204030204" pitchFamily="34" charset="0"/>
              </a:rPr>
              <a:t>corolário</a:t>
            </a:r>
            <a:r>
              <a:rPr lang="en-US" sz="1600" dirty="0">
                <a:latin typeface="Calibri" panose="020F0502020204030204" pitchFamily="34" charset="0"/>
                <a:cs typeface="Calibri" panose="020F0502020204030204" pitchFamily="34" charset="0"/>
              </a:rPr>
              <a:t> dos </a:t>
            </a:r>
            <a:r>
              <a:rPr lang="en-US" sz="1600" dirty="0" err="1">
                <a:latin typeface="Calibri" panose="020F0502020204030204" pitchFamily="34" charset="0"/>
                <a:cs typeface="Calibri" panose="020F0502020204030204" pitchFamily="34" charset="0"/>
              </a:rPr>
              <a:t>princípios</a:t>
            </a:r>
            <a:r>
              <a:rPr lang="en-US" sz="1600" dirty="0">
                <a:latin typeface="Calibri" panose="020F0502020204030204" pitchFamily="34" charset="0"/>
                <a:cs typeface="Calibri" panose="020F0502020204030204" pitchFamily="34" charset="0"/>
              </a:rPr>
              <a:t> da </a:t>
            </a:r>
            <a:r>
              <a:rPr lang="en-US" sz="1600" dirty="0" err="1">
                <a:latin typeface="Calibri" panose="020F0502020204030204" pitchFamily="34" charset="0"/>
                <a:cs typeface="Calibri" panose="020F0502020204030204" pitchFamily="34" charset="0"/>
              </a:rPr>
              <a:t>dignidade</a:t>
            </a:r>
            <a:r>
              <a:rPr lang="en-US" sz="1600" dirty="0">
                <a:latin typeface="Calibri" panose="020F0502020204030204" pitchFamily="34" charset="0"/>
                <a:cs typeface="Calibri" panose="020F0502020204030204" pitchFamily="34" charset="0"/>
              </a:rPr>
              <a:t> da </a:t>
            </a:r>
            <a:r>
              <a:rPr lang="en-US" sz="1600" dirty="0" err="1">
                <a:latin typeface="Calibri" panose="020F0502020204030204" pitchFamily="34" charset="0"/>
                <a:cs typeface="Calibri" panose="020F0502020204030204" pitchFamily="34" charset="0"/>
              </a:rPr>
              <a:t>pessoa</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humana</a:t>
            </a:r>
            <a:r>
              <a:rPr lang="en-US" sz="1600" dirty="0">
                <a:latin typeface="Calibri" panose="020F0502020204030204" pitchFamily="34" charset="0"/>
                <a:cs typeface="Calibri" panose="020F0502020204030204" pitchFamily="34" charset="0"/>
              </a:rPr>
              <a:t>, da </a:t>
            </a:r>
            <a:r>
              <a:rPr lang="en-US" sz="1600" dirty="0" err="1">
                <a:latin typeface="Calibri" panose="020F0502020204030204" pitchFamily="34" charset="0"/>
                <a:cs typeface="Calibri" panose="020F0502020204030204" pitchFamily="34" charset="0"/>
              </a:rPr>
              <a:t>máxima</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efetividade</a:t>
            </a:r>
            <a:r>
              <a:rPr lang="en-US" sz="1600" dirty="0">
                <a:latin typeface="Calibri" panose="020F0502020204030204" pitchFamily="34" charset="0"/>
                <a:cs typeface="Calibri" panose="020F0502020204030204" pitchFamily="34" charset="0"/>
              </a:rPr>
              <a:t> e </a:t>
            </a:r>
            <a:r>
              <a:rPr lang="en-US" sz="1600" dirty="0" err="1">
                <a:latin typeface="Calibri" panose="020F0502020204030204" pitchFamily="34" charset="0"/>
                <a:cs typeface="Calibri" panose="020F0502020204030204" pitchFamily="34" charset="0"/>
              </a:rPr>
              <a:t>eficácia</a:t>
            </a:r>
            <a:r>
              <a:rPr lang="en-US" sz="1600" dirty="0">
                <a:latin typeface="Calibri" panose="020F0502020204030204" pitchFamily="34" charset="0"/>
                <a:cs typeface="Calibri" panose="020F0502020204030204" pitchFamily="34" charset="0"/>
              </a:rPr>
              <a:t> dos </a:t>
            </a:r>
            <a:r>
              <a:rPr lang="en-US" sz="1600" dirty="0" err="1">
                <a:latin typeface="Calibri" panose="020F0502020204030204" pitchFamily="34" charset="0"/>
                <a:cs typeface="Calibri" panose="020F0502020204030204" pitchFamily="34" charset="0"/>
              </a:rPr>
              <a:t>direitos</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fundamentais</a:t>
            </a:r>
            <a:r>
              <a:rPr lang="en-US" sz="1600" dirty="0">
                <a:latin typeface="Calibri" panose="020F0502020204030204" pitchFamily="34" charset="0"/>
                <a:cs typeface="Calibri" panose="020F0502020204030204" pitchFamily="34" charset="0"/>
              </a:rPr>
              <a:t>, do Estado </a:t>
            </a:r>
            <a:r>
              <a:rPr lang="en-US" sz="1600" dirty="0" err="1">
                <a:latin typeface="Calibri" panose="020F0502020204030204" pitchFamily="34" charset="0"/>
                <a:cs typeface="Calibri" panose="020F0502020204030204" pitchFamily="34" charset="0"/>
              </a:rPr>
              <a:t>Democrático</a:t>
            </a:r>
            <a:r>
              <a:rPr lang="en-US" sz="1600" dirty="0">
                <a:latin typeface="Calibri" panose="020F0502020204030204" pitchFamily="34" charset="0"/>
                <a:cs typeface="Calibri" panose="020F0502020204030204" pitchFamily="34" charset="0"/>
              </a:rPr>
              <a:t> e Social de </a:t>
            </a:r>
            <a:r>
              <a:rPr lang="en-US" sz="1600" dirty="0" err="1">
                <a:latin typeface="Calibri" panose="020F0502020204030204" pitchFamily="34" charset="0"/>
                <a:cs typeface="Calibri" panose="020F0502020204030204" pitchFamily="34" charset="0"/>
              </a:rPr>
              <a:t>Direito</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segurança</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jurídica</a:t>
            </a:r>
            <a:r>
              <a:rPr lang="en-US" sz="1600" dirty="0">
                <a:latin typeface="Calibri" panose="020F0502020204030204" pitchFamily="34" charset="0"/>
                <a:cs typeface="Calibri" panose="020F0502020204030204" pitchFamily="34" charset="0"/>
              </a:rPr>
              <a:t> e </a:t>
            </a:r>
            <a:r>
              <a:rPr lang="en-US" sz="1600" dirty="0" err="1">
                <a:latin typeface="Calibri" panose="020F0502020204030204" pitchFamily="34" charset="0"/>
                <a:cs typeface="Calibri" panose="020F0502020204030204" pitchFamily="34" charset="0"/>
              </a:rPr>
              <a:t>proteção</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à</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confiança</a:t>
            </a:r>
            <a:r>
              <a:rPr lang="en-US" sz="1600" dirty="0">
                <a:latin typeface="Calibri" panose="020F0502020204030204" pitchFamily="34" charset="0"/>
                <a:cs typeface="Calibri" panose="020F0502020204030204" pitchFamily="34" charset="0"/>
              </a:rPr>
              <a:t>);</a:t>
            </a:r>
          </a:p>
          <a:p>
            <a:pPr marL="1782900" indent="-342900" algn="just">
              <a:lnSpc>
                <a:spcPct val="130000"/>
              </a:lnSpc>
              <a:buFont typeface="+mj-lt"/>
              <a:buAutoNum type="arabicPeriod"/>
            </a:pPr>
            <a:r>
              <a:rPr lang="en-US" sz="1600" i="1" dirty="0">
                <a:latin typeface="Calibri" panose="020F0502020204030204" pitchFamily="34" charset="0"/>
                <a:cs typeface="Calibri" panose="020F0502020204030204" pitchFamily="34" charset="0"/>
              </a:rPr>
              <a:t>O Estado </a:t>
            </a:r>
            <a:r>
              <a:rPr lang="en-US" sz="1600" i="1" dirty="0" err="1">
                <a:latin typeface="Calibri" panose="020F0502020204030204" pitchFamily="34" charset="0"/>
                <a:cs typeface="Calibri" panose="020F0502020204030204" pitchFamily="34" charset="0"/>
              </a:rPr>
              <a:t>deve</a:t>
            </a:r>
            <a:r>
              <a:rPr lang="en-US" sz="1600" i="1" dirty="0">
                <a:latin typeface="Calibri" panose="020F0502020204030204" pitchFamily="34" charset="0"/>
                <a:cs typeface="Calibri" panose="020F0502020204030204" pitchFamily="34" charset="0"/>
              </a:rPr>
              <a:t> </a:t>
            </a:r>
            <a:r>
              <a:rPr lang="en-US" sz="1600" i="1" dirty="0" err="1">
                <a:latin typeface="Calibri" panose="020F0502020204030204" pitchFamily="34" charset="0"/>
                <a:cs typeface="Calibri" panose="020F0502020204030204" pitchFamily="34" charset="0"/>
              </a:rPr>
              <a:t>garantir</a:t>
            </a:r>
            <a:r>
              <a:rPr lang="en-US" sz="1600" i="1" dirty="0">
                <a:latin typeface="Calibri" panose="020F0502020204030204" pitchFamily="34" charset="0"/>
                <a:cs typeface="Calibri" panose="020F0502020204030204" pitchFamily="34" charset="0"/>
              </a:rPr>
              <a:t> </a:t>
            </a:r>
            <a:r>
              <a:rPr lang="en-US" sz="1600" i="1" dirty="0" err="1">
                <a:latin typeface="Calibri" panose="020F0502020204030204" pitchFamily="34" charset="0"/>
                <a:cs typeface="Calibri" panose="020F0502020204030204" pitchFamily="34" charset="0"/>
              </a:rPr>
              <a:t>condições</a:t>
            </a:r>
            <a:r>
              <a:rPr lang="en-US" sz="1600" i="1" dirty="0">
                <a:latin typeface="Calibri" panose="020F0502020204030204" pitchFamily="34" charset="0"/>
                <a:cs typeface="Calibri" panose="020F0502020204030204" pitchFamily="34" charset="0"/>
              </a:rPr>
              <a:t> de </a:t>
            </a:r>
            <a:r>
              <a:rPr lang="en-US" sz="1600" i="1" dirty="0" err="1">
                <a:latin typeface="Calibri" panose="020F0502020204030204" pitchFamily="34" charset="0"/>
                <a:cs typeface="Calibri" panose="020F0502020204030204" pitchFamily="34" charset="0"/>
              </a:rPr>
              <a:t>vida</a:t>
            </a:r>
            <a:r>
              <a:rPr lang="en-US" sz="1600" i="1" dirty="0">
                <a:latin typeface="Calibri" panose="020F0502020204030204" pitchFamily="34" charset="0"/>
                <a:cs typeface="Calibri" panose="020F0502020204030204" pitchFamily="34" charset="0"/>
              </a:rPr>
              <a:t> </a:t>
            </a:r>
            <a:r>
              <a:rPr lang="en-US" sz="1600" i="1" dirty="0" err="1">
                <a:latin typeface="Calibri" panose="020F0502020204030204" pitchFamily="34" charset="0"/>
                <a:cs typeface="Calibri" panose="020F0502020204030204" pitchFamily="34" charset="0"/>
              </a:rPr>
              <a:t>digna</a:t>
            </a:r>
            <a:r>
              <a:rPr lang="en-US" sz="1600" i="1" dirty="0">
                <a:latin typeface="Calibri" panose="020F0502020204030204" pitchFamily="34" charset="0"/>
                <a:cs typeface="Calibri" panose="020F0502020204030204" pitchFamily="34" charset="0"/>
              </a:rPr>
              <a:t> da </a:t>
            </a:r>
            <a:r>
              <a:rPr lang="en-US" sz="1600" i="1" dirty="0" err="1">
                <a:latin typeface="Calibri" panose="020F0502020204030204" pitchFamily="34" charset="0"/>
                <a:cs typeface="Calibri" panose="020F0502020204030204" pitchFamily="34" charset="0"/>
              </a:rPr>
              <a:t>população</a:t>
            </a:r>
            <a:r>
              <a:rPr lang="en-US" sz="1600" i="1" dirty="0">
                <a:latin typeface="Calibri" panose="020F0502020204030204" pitchFamily="34" charset="0"/>
                <a:cs typeface="Calibri" panose="020F0502020204030204" pitchFamily="34" charset="0"/>
              </a:rPr>
              <a:t>, </a:t>
            </a:r>
            <a:r>
              <a:rPr lang="en-US" sz="1600" i="1" dirty="0" err="1">
                <a:latin typeface="Calibri" panose="020F0502020204030204" pitchFamily="34" charset="0"/>
                <a:cs typeface="Calibri" panose="020F0502020204030204" pitchFamily="34" charset="0"/>
              </a:rPr>
              <a:t>não</a:t>
            </a:r>
            <a:r>
              <a:rPr lang="en-US" sz="1600" i="1" dirty="0">
                <a:latin typeface="Calibri" panose="020F0502020204030204" pitchFamily="34" charset="0"/>
                <a:cs typeface="Calibri" panose="020F0502020204030204" pitchFamily="34" charset="0"/>
              </a:rPr>
              <a:t> </a:t>
            </a:r>
            <a:r>
              <a:rPr lang="en-US" sz="1600" i="1" dirty="0" err="1">
                <a:latin typeface="Calibri" panose="020F0502020204030204" pitchFamily="34" charset="0"/>
                <a:cs typeface="Calibri" panose="020F0502020204030204" pitchFamily="34" charset="0"/>
              </a:rPr>
              <a:t>podendo</a:t>
            </a:r>
            <a:r>
              <a:rPr lang="en-US" sz="1600" i="1" dirty="0">
                <a:latin typeface="Calibri" panose="020F0502020204030204" pitchFamily="34" charset="0"/>
                <a:cs typeface="Calibri" panose="020F0502020204030204" pitchFamily="34" charset="0"/>
              </a:rPr>
              <a:t> </a:t>
            </a:r>
            <a:r>
              <a:rPr lang="en-US" sz="1600" i="1" dirty="0" err="1">
                <a:latin typeface="Calibri" panose="020F0502020204030204" pitchFamily="34" charset="0"/>
                <a:cs typeface="Calibri" panose="020F0502020204030204" pitchFamily="34" charset="0"/>
              </a:rPr>
              <a:t>limitar</a:t>
            </a:r>
            <a:r>
              <a:rPr lang="en-US" sz="1600" i="1" dirty="0">
                <a:latin typeface="Calibri" panose="020F0502020204030204" pitchFamily="34" charset="0"/>
                <a:cs typeface="Calibri" panose="020F0502020204030204" pitchFamily="34" charset="0"/>
              </a:rPr>
              <a:t>, </a:t>
            </a:r>
            <a:r>
              <a:rPr lang="en-US" sz="1600" i="1" dirty="0" err="1">
                <a:latin typeface="Calibri" panose="020F0502020204030204" pitchFamily="34" charset="0"/>
                <a:cs typeface="Calibri" panose="020F0502020204030204" pitchFamily="34" charset="0"/>
              </a:rPr>
              <a:t>enfraquecer</a:t>
            </a:r>
            <a:r>
              <a:rPr lang="en-US" sz="1600" i="1" dirty="0">
                <a:latin typeface="Calibri" panose="020F0502020204030204" pitchFamily="34" charset="0"/>
                <a:cs typeface="Calibri" panose="020F0502020204030204" pitchFamily="34" charset="0"/>
              </a:rPr>
              <a:t>, </a:t>
            </a:r>
            <a:r>
              <a:rPr lang="en-US" sz="1600" i="1" dirty="0" err="1">
                <a:latin typeface="Calibri" panose="020F0502020204030204" pitchFamily="34" charset="0"/>
                <a:cs typeface="Calibri" panose="020F0502020204030204" pitchFamily="34" charset="0"/>
              </a:rPr>
              <a:t>restringir</a:t>
            </a:r>
            <a:r>
              <a:rPr lang="en-US" sz="1600" i="1" dirty="0">
                <a:latin typeface="Calibri" panose="020F0502020204030204" pitchFamily="34" charset="0"/>
                <a:cs typeface="Calibri" panose="020F0502020204030204" pitchFamily="34" charset="0"/>
              </a:rPr>
              <a:t> </a:t>
            </a:r>
            <a:r>
              <a:rPr lang="en-US" sz="1600" i="1" dirty="0" err="1">
                <a:latin typeface="Calibri" panose="020F0502020204030204" pitchFamily="34" charset="0"/>
                <a:cs typeface="Calibri" panose="020F0502020204030204" pitchFamily="34" charset="0"/>
              </a:rPr>
              <a:t>ou</a:t>
            </a:r>
            <a:r>
              <a:rPr lang="en-US" sz="1600" i="1" dirty="0">
                <a:latin typeface="Calibri" panose="020F0502020204030204" pitchFamily="34" charset="0"/>
                <a:cs typeface="Calibri" panose="020F0502020204030204" pitchFamily="34" charset="0"/>
              </a:rPr>
              <a:t> </a:t>
            </a:r>
            <a:r>
              <a:rPr lang="en-US" sz="1600" i="1" dirty="0" err="1">
                <a:latin typeface="Calibri" panose="020F0502020204030204" pitchFamily="34" charset="0"/>
                <a:cs typeface="Calibri" panose="020F0502020204030204" pitchFamily="34" charset="0"/>
              </a:rPr>
              <a:t>extinguir</a:t>
            </a:r>
            <a:r>
              <a:rPr lang="en-US" sz="1600" i="1" dirty="0">
                <a:latin typeface="Calibri" panose="020F0502020204030204" pitchFamily="34" charset="0"/>
                <a:cs typeface="Calibri" panose="020F0502020204030204" pitchFamily="34" charset="0"/>
              </a:rPr>
              <a:t> o </a:t>
            </a:r>
            <a:r>
              <a:rPr lang="en-US" sz="1600" i="1" dirty="0" err="1">
                <a:latin typeface="Calibri" panose="020F0502020204030204" pitchFamily="34" charset="0"/>
                <a:cs typeface="Calibri" panose="020F0502020204030204" pitchFamily="34" charset="0"/>
              </a:rPr>
              <a:t>núcleo</a:t>
            </a:r>
            <a:r>
              <a:rPr lang="en-US" sz="1600" i="1" dirty="0">
                <a:latin typeface="Calibri" panose="020F0502020204030204" pitchFamily="34" charset="0"/>
                <a:cs typeface="Calibri" panose="020F0502020204030204" pitchFamily="34" charset="0"/>
              </a:rPr>
              <a:t> </a:t>
            </a:r>
            <a:r>
              <a:rPr lang="en-US" sz="1600" i="1" dirty="0" err="1">
                <a:latin typeface="Calibri" panose="020F0502020204030204" pitchFamily="34" charset="0"/>
                <a:cs typeface="Calibri" panose="020F0502020204030204" pitchFamily="34" charset="0"/>
              </a:rPr>
              <a:t>essencial</a:t>
            </a:r>
            <a:r>
              <a:rPr lang="en-US" sz="1600" i="1" dirty="0">
                <a:latin typeface="Calibri" panose="020F0502020204030204" pitchFamily="34" charset="0"/>
                <a:cs typeface="Calibri" panose="020F0502020204030204" pitchFamily="34" charset="0"/>
              </a:rPr>
              <a:t>  dos </a:t>
            </a:r>
            <a:r>
              <a:rPr lang="en-US" sz="1600" i="1" dirty="0" err="1">
                <a:latin typeface="Calibri" panose="020F0502020204030204" pitchFamily="34" charset="0"/>
                <a:cs typeface="Calibri" panose="020F0502020204030204" pitchFamily="34" charset="0"/>
              </a:rPr>
              <a:t>direitos</a:t>
            </a:r>
            <a:r>
              <a:rPr lang="en-US" sz="1600" i="1" dirty="0">
                <a:latin typeface="Calibri" panose="020F0502020204030204" pitchFamily="34" charset="0"/>
                <a:cs typeface="Calibri" panose="020F0502020204030204" pitchFamily="34" charset="0"/>
              </a:rPr>
              <a:t> </a:t>
            </a:r>
            <a:r>
              <a:rPr lang="en-US" sz="1600" i="1" dirty="0" err="1">
                <a:latin typeface="Calibri" panose="020F0502020204030204" pitchFamily="34" charset="0"/>
                <a:cs typeface="Calibri" panose="020F0502020204030204" pitchFamily="34" charset="0"/>
              </a:rPr>
              <a:t>fundamentais</a:t>
            </a:r>
            <a:r>
              <a:rPr lang="en-US" sz="1600" i="1" dirty="0">
                <a:latin typeface="Calibri" panose="020F0502020204030204" pitchFamily="34" charset="0"/>
                <a:cs typeface="Calibri" panose="020F0502020204030204" pitchFamily="34" charset="0"/>
              </a:rPr>
              <a:t>.</a:t>
            </a:r>
          </a:p>
          <a:p>
            <a:pPr marL="1782900" indent="-342900" algn="just">
              <a:lnSpc>
                <a:spcPct val="130000"/>
              </a:lnSpc>
              <a:buFont typeface="+mj-lt"/>
              <a:buAutoNum type="arabicPeriod"/>
            </a:pPr>
            <a:r>
              <a:rPr lang="en-US" sz="1600" i="1" dirty="0">
                <a:latin typeface="Calibri" panose="020F0502020204030204" pitchFamily="34" charset="0"/>
                <a:cs typeface="Calibri" panose="020F0502020204030204" pitchFamily="34" charset="0"/>
              </a:rPr>
              <a:t>A </a:t>
            </a:r>
            <a:r>
              <a:rPr lang="en-US" sz="1600" i="1" dirty="0" err="1">
                <a:latin typeface="Calibri" panose="020F0502020204030204" pitchFamily="34" charset="0"/>
                <a:cs typeface="Calibri" panose="020F0502020204030204" pitchFamily="34" charset="0"/>
              </a:rPr>
              <a:t>escassez</a:t>
            </a:r>
            <a:r>
              <a:rPr lang="en-US" sz="1600" i="1" dirty="0">
                <a:latin typeface="Calibri" panose="020F0502020204030204" pitchFamily="34" charset="0"/>
                <a:cs typeface="Calibri" panose="020F0502020204030204" pitchFamily="34" charset="0"/>
              </a:rPr>
              <a:t> de </a:t>
            </a:r>
            <a:r>
              <a:rPr lang="en-US" sz="1600" i="1" dirty="0" err="1">
                <a:latin typeface="Calibri" panose="020F0502020204030204" pitchFamily="34" charset="0"/>
                <a:cs typeface="Calibri" panose="020F0502020204030204" pitchFamily="34" charset="0"/>
              </a:rPr>
              <a:t>recursos</a:t>
            </a:r>
            <a:r>
              <a:rPr lang="en-US" sz="1600" i="1" dirty="0">
                <a:latin typeface="Calibri" panose="020F0502020204030204" pitchFamily="34" charset="0"/>
                <a:cs typeface="Calibri" panose="020F0502020204030204" pitchFamily="34" charset="0"/>
              </a:rPr>
              <a:t> </a:t>
            </a:r>
            <a:r>
              <a:rPr lang="en-US" sz="1600" i="1" dirty="0" err="1">
                <a:latin typeface="Calibri" panose="020F0502020204030204" pitchFamily="34" charset="0"/>
                <a:cs typeface="Calibri" panose="020F0502020204030204" pitchFamily="34" charset="0"/>
              </a:rPr>
              <a:t>não</a:t>
            </a:r>
            <a:r>
              <a:rPr lang="en-US" sz="1600" i="1" dirty="0">
                <a:latin typeface="Calibri" panose="020F0502020204030204" pitchFamily="34" charset="0"/>
                <a:cs typeface="Calibri" panose="020F0502020204030204" pitchFamily="34" charset="0"/>
              </a:rPr>
              <a:t> </a:t>
            </a:r>
            <a:r>
              <a:rPr lang="en-US" sz="1600" i="1" dirty="0" err="1">
                <a:latin typeface="Calibri" panose="020F0502020204030204" pitchFamily="34" charset="0"/>
                <a:cs typeface="Calibri" panose="020F0502020204030204" pitchFamily="34" charset="0"/>
              </a:rPr>
              <a:t>pode</a:t>
            </a:r>
            <a:r>
              <a:rPr lang="en-US" sz="1600" i="1" dirty="0">
                <a:latin typeface="Calibri" panose="020F0502020204030204" pitchFamily="34" charset="0"/>
                <a:cs typeface="Calibri" panose="020F0502020204030204" pitchFamily="34" charset="0"/>
              </a:rPr>
              <a:t> </a:t>
            </a:r>
            <a:r>
              <a:rPr lang="en-US" sz="1600" i="1" dirty="0" err="1">
                <a:latin typeface="Calibri" panose="020F0502020204030204" pitchFamily="34" charset="0"/>
                <a:cs typeface="Calibri" panose="020F0502020204030204" pitchFamily="34" charset="0"/>
              </a:rPr>
              <a:t>mitigar</a:t>
            </a:r>
            <a:r>
              <a:rPr lang="en-US" sz="1600" i="1" dirty="0">
                <a:latin typeface="Calibri" panose="020F0502020204030204" pitchFamily="34" charset="0"/>
                <a:cs typeface="Calibri" panose="020F0502020204030204" pitchFamily="34" charset="0"/>
              </a:rPr>
              <a:t> a </a:t>
            </a:r>
            <a:r>
              <a:rPr lang="en-US" sz="1600" i="1" dirty="0" err="1">
                <a:latin typeface="Calibri" panose="020F0502020204030204" pitchFamily="34" charset="0"/>
                <a:cs typeface="Calibri" panose="020F0502020204030204" pitchFamily="34" charset="0"/>
              </a:rPr>
              <a:t>cobertura</a:t>
            </a:r>
            <a:r>
              <a:rPr lang="en-US" sz="1600" i="1" dirty="0">
                <a:latin typeface="Calibri" panose="020F0502020204030204" pitchFamily="34" charset="0"/>
                <a:cs typeface="Calibri" panose="020F0502020204030204" pitchFamily="34" charset="0"/>
              </a:rPr>
              <a:t> de um </a:t>
            </a:r>
            <a:r>
              <a:rPr lang="en-US" sz="1600" i="1" dirty="0" err="1">
                <a:latin typeface="Calibri" panose="020F0502020204030204" pitchFamily="34" charset="0"/>
                <a:cs typeface="Calibri" panose="020F0502020204030204" pitchFamily="34" charset="0"/>
              </a:rPr>
              <a:t>direito</a:t>
            </a:r>
            <a:r>
              <a:rPr lang="en-US" sz="1600" i="1" dirty="0">
                <a:latin typeface="Calibri" panose="020F0502020204030204" pitchFamily="34" charset="0"/>
                <a:cs typeface="Calibri" panose="020F0502020204030204" pitchFamily="34" charset="0"/>
              </a:rPr>
              <a:t> social fundamental</a:t>
            </a:r>
            <a:r>
              <a:rPr lang="en-US" sz="1600" i="1" dirty="0">
                <a:solidFill>
                  <a:srgbClr val="4D4D4D"/>
                </a:solidFill>
                <a:latin typeface="Calibri" panose="020F0502020204030204" pitchFamily="34" charset="0"/>
                <a:cs typeface="Calibri" panose="020F0502020204030204" pitchFamily="34" charset="0"/>
              </a:rPr>
              <a:t>.</a:t>
            </a:r>
          </a:p>
          <a:p>
            <a:pPr marL="1440000" algn="just">
              <a:lnSpc>
                <a:spcPct val="130000"/>
              </a:lnSpc>
            </a:pPr>
            <a:endParaRPr lang="en-US" sz="1600" dirty="0">
              <a:solidFill>
                <a:srgbClr val="4D4D4D"/>
              </a:solidFill>
              <a:latin typeface="Calibri" panose="020F0502020204030204" pitchFamily="34" charset="0"/>
              <a:cs typeface="Calibri" panose="020F0502020204030204" pitchFamily="34" charset="0"/>
            </a:endParaRPr>
          </a:p>
          <a:p>
            <a:r>
              <a:rPr lang="pt-BR" sz="1600" dirty="0"/>
              <a:t>Vedação ao confisco</a:t>
            </a:r>
          </a:p>
          <a:p>
            <a:endParaRPr lang="pt-BR" sz="1600" dirty="0"/>
          </a:p>
          <a:p>
            <a:endParaRPr lang="pt-BR" sz="1600" dirty="0"/>
          </a:p>
        </p:txBody>
      </p:sp>
    </p:spTree>
    <p:extLst>
      <p:ext uri="{BB962C8B-B14F-4D97-AF65-F5344CB8AC3E}">
        <p14:creationId xmlns:p14="http://schemas.microsoft.com/office/powerpoint/2010/main" val="272025854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8194</TotalTime>
  <Words>1534</Words>
  <Application>Microsoft Office PowerPoint</Application>
  <PresentationFormat>Widescreen</PresentationFormat>
  <Paragraphs>215</Paragraphs>
  <Slides>10</Slides>
  <Notes>10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10</vt:i4>
      </vt:variant>
    </vt:vector>
  </HeadingPairs>
  <TitlesOfParts>
    <vt:vector size="14" baseType="lpstr">
      <vt:lpstr>Arial</vt:lpstr>
      <vt:lpstr>Calibri</vt:lpstr>
      <vt:lpstr>Calibri Light</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Soares, Ana</dc:creator>
  <cp:lastModifiedBy>trad2956</cp:lastModifiedBy>
  <cp:revision>265</cp:revision>
  <cp:lastPrinted>2018-08-16T13:53:42Z</cp:lastPrinted>
  <dcterms:created xsi:type="dcterms:W3CDTF">2018-01-27T13:48:05Z</dcterms:created>
  <dcterms:modified xsi:type="dcterms:W3CDTF">2019-07-30T12:36:29Z</dcterms:modified>
</cp:coreProperties>
</file>