
<file path=[Content_Types].xml><?xml version="1.0" encoding="utf-8"?>
<Types xmlns="http://schemas.openxmlformats.org/package/2006/content-types"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60" r:id="rId1"/>
    <p:sldMasterId id="2147483672" r:id="rId2"/>
  </p:sldMasterIdLst>
  <p:notesMasterIdLst>
    <p:notesMasterId r:id="rId22"/>
  </p:notesMasterIdLst>
  <p:sldIdLst>
    <p:sldId id="256" r:id="rId3"/>
    <p:sldId id="881" r:id="rId4"/>
    <p:sldId id="865" r:id="rId5"/>
    <p:sldId id="877" r:id="rId6"/>
    <p:sldId id="863" r:id="rId7"/>
    <p:sldId id="820" r:id="rId8"/>
    <p:sldId id="855" r:id="rId9"/>
    <p:sldId id="857" r:id="rId10"/>
    <p:sldId id="859" r:id="rId11"/>
    <p:sldId id="805" r:id="rId12"/>
    <p:sldId id="861" r:id="rId13"/>
    <p:sldId id="864" r:id="rId14"/>
    <p:sldId id="882" r:id="rId15"/>
    <p:sldId id="879" r:id="rId16"/>
    <p:sldId id="880" r:id="rId17"/>
    <p:sldId id="883" r:id="rId18"/>
    <p:sldId id="884" r:id="rId19"/>
    <p:sldId id="885" r:id="rId20"/>
    <p:sldId id="854" r:id="rId21"/>
  </p:sldIdLst>
  <p:sldSz cx="9144000" cy="6858000" type="screen4x3"/>
  <p:notesSz cx="6832600" cy="9963150"/>
  <p:defaultTextStyle>
    <a:defPPr>
      <a:defRPr lang="pt-B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35" userDrawn="1">
          <p15:clr>
            <a:srgbClr val="A4A3A4"/>
          </p15:clr>
        </p15:guide>
        <p15:guide id="2" pos="249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 useTimings="0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Estilo Médio 2 - Ênfase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0" autoAdjust="0"/>
    <p:restoredTop sz="0" autoAdjust="0"/>
  </p:normalViewPr>
  <p:slideViewPr>
    <p:cSldViewPr snapToGrid="0">
      <p:cViewPr>
        <p:scale>
          <a:sx n="69" d="100"/>
          <a:sy n="69" d="100"/>
        </p:scale>
        <p:origin x="1794" y="132"/>
      </p:cViewPr>
      <p:guideLst>
        <p:guide orient="horz" pos="935"/>
        <p:guide pos="249"/>
      </p:guideLst>
    </p:cSldViewPr>
  </p:slid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6.xml"/><Relationship Id="rId13" Type="http://schemas.openxmlformats.org/officeDocument/2006/relationships/slide" Target="slides/slide11.xml"/><Relationship Id="rId18" Type="http://schemas.openxmlformats.org/officeDocument/2006/relationships/slide" Target="slides/slide16.xml"/><Relationship Id="rId26" Type="http://schemas.openxmlformats.org/officeDocument/2006/relationships/tableStyles" Target="tableStyles.xml"/><Relationship Id="rId3" Type="http://schemas.openxmlformats.org/officeDocument/2006/relationships/slide" Target="slides/slide1.xml"/><Relationship Id="rId21" Type="http://schemas.openxmlformats.org/officeDocument/2006/relationships/slide" Target="slides/slide19.xml"/><Relationship Id="rId7" Type="http://schemas.openxmlformats.org/officeDocument/2006/relationships/slide" Target="slides/slide5.xml"/><Relationship Id="rId12" Type="http://schemas.openxmlformats.org/officeDocument/2006/relationships/slide" Target="slides/slide10.xml"/><Relationship Id="rId17" Type="http://schemas.openxmlformats.org/officeDocument/2006/relationships/slide" Target="slides/slide15.xml"/><Relationship Id="rId25" Type="http://schemas.openxmlformats.org/officeDocument/2006/relationships/theme" Target="theme/theme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4.xml"/><Relationship Id="rId20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4.xml"/><Relationship Id="rId11" Type="http://schemas.openxmlformats.org/officeDocument/2006/relationships/slide" Target="slides/slide9.xml"/><Relationship Id="rId24" Type="http://schemas.openxmlformats.org/officeDocument/2006/relationships/viewProps" Target="viewProps.xml"/><Relationship Id="rId5" Type="http://schemas.openxmlformats.org/officeDocument/2006/relationships/slide" Target="slides/slide3.xml"/><Relationship Id="rId15" Type="http://schemas.openxmlformats.org/officeDocument/2006/relationships/slide" Target="slides/slide13.xml"/><Relationship Id="rId23" Type="http://schemas.openxmlformats.org/officeDocument/2006/relationships/presProps" Target="presProps.xml"/><Relationship Id="rId10" Type="http://schemas.openxmlformats.org/officeDocument/2006/relationships/slide" Target="slides/slide8.xml"/><Relationship Id="rId19" Type="http://schemas.openxmlformats.org/officeDocument/2006/relationships/slide" Target="slides/slide17.xml"/><Relationship Id="rId4" Type="http://schemas.openxmlformats.org/officeDocument/2006/relationships/slide" Target="slides/slide2.xml"/><Relationship Id="rId9" Type="http://schemas.openxmlformats.org/officeDocument/2006/relationships/slide" Target="slides/slide7.xml"/><Relationship Id="rId14" Type="http://schemas.openxmlformats.org/officeDocument/2006/relationships/slide" Target="slides/slide12.xml"/><Relationship Id="rId22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Cabeçalho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60794" cy="499888"/>
          </a:xfrm>
          <a:prstGeom prst="rect">
            <a:avLst/>
          </a:prstGeom>
        </p:spPr>
        <p:txBody>
          <a:bodyPr vert="horz" lIns="95964" tIns="47982" rIns="95964" bIns="47982" rtlCol="0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3" name="Espaço Reservado para Data 2"/>
          <p:cNvSpPr>
            <a:spLocks noGrp="1"/>
          </p:cNvSpPr>
          <p:nvPr>
            <p:ph type="dt" idx="1"/>
          </p:nvPr>
        </p:nvSpPr>
        <p:spPr>
          <a:xfrm>
            <a:off x="3870225" y="0"/>
            <a:ext cx="2960794" cy="499888"/>
          </a:xfrm>
          <a:prstGeom prst="rect">
            <a:avLst/>
          </a:prstGeom>
        </p:spPr>
        <p:txBody>
          <a:bodyPr vert="horz" lIns="95964" tIns="47982" rIns="95964" bIns="47982" rtlCol="0"/>
          <a:lstStyle>
            <a:lvl1pPr algn="r">
              <a:defRPr sz="1300"/>
            </a:lvl1pPr>
          </a:lstStyle>
          <a:p>
            <a:fld id="{74807D8F-530B-42ED-BCF5-549D1EFDD995}" type="datetimeFigureOut">
              <a:rPr lang="pt-BR" smtClean="0"/>
              <a:t>18/08/2020</a:t>
            </a:fld>
            <a:endParaRPr lang="pt-BR"/>
          </a:p>
        </p:txBody>
      </p:sp>
      <p:sp>
        <p:nvSpPr>
          <p:cNvPr id="4" name="Espaço Reservado para Imagem de Slide 3"/>
          <p:cNvSpPr>
            <a:spLocks noGrp="1" noRot="1" noChangeAspect="1"/>
          </p:cNvSpPr>
          <p:nvPr>
            <p:ph type="sldImg" idx="2"/>
          </p:nvPr>
        </p:nvSpPr>
        <p:spPr>
          <a:xfrm>
            <a:off x="1174750" y="1244600"/>
            <a:ext cx="4483100" cy="3363913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5964" tIns="47982" rIns="95964" bIns="47982" rtlCol="0" anchor="ctr"/>
          <a:lstStyle/>
          <a:p>
            <a:endParaRPr lang="pt-BR"/>
          </a:p>
        </p:txBody>
      </p:sp>
      <p:sp>
        <p:nvSpPr>
          <p:cNvPr id="5" name="Espaço Reservado para Anotações 4"/>
          <p:cNvSpPr>
            <a:spLocks noGrp="1"/>
          </p:cNvSpPr>
          <p:nvPr>
            <p:ph type="body" sz="quarter" idx="3"/>
          </p:nvPr>
        </p:nvSpPr>
        <p:spPr>
          <a:xfrm>
            <a:off x="683260" y="4794766"/>
            <a:ext cx="5466080" cy="3922990"/>
          </a:xfrm>
          <a:prstGeom prst="rect">
            <a:avLst/>
          </a:prstGeom>
        </p:spPr>
        <p:txBody>
          <a:bodyPr vert="horz" lIns="95964" tIns="47982" rIns="95964" bIns="47982" rtlCol="0"/>
          <a:lstStyle/>
          <a:p>
            <a:pPr lvl="0"/>
            <a:r>
              <a:rPr lang="pt-BR"/>
              <a:t>Editar estilos de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6" name="Espaço Reservado para Rodapé 5"/>
          <p:cNvSpPr>
            <a:spLocks noGrp="1"/>
          </p:cNvSpPr>
          <p:nvPr>
            <p:ph type="ftr" sz="quarter" idx="4"/>
          </p:nvPr>
        </p:nvSpPr>
        <p:spPr>
          <a:xfrm>
            <a:off x="0" y="9463267"/>
            <a:ext cx="2960794" cy="499887"/>
          </a:xfrm>
          <a:prstGeom prst="rect">
            <a:avLst/>
          </a:prstGeom>
        </p:spPr>
        <p:txBody>
          <a:bodyPr vert="horz" lIns="95964" tIns="47982" rIns="95964" bIns="47982" rtlCol="0" anchor="b"/>
          <a:lstStyle>
            <a:lvl1pPr algn="l">
              <a:defRPr sz="1300"/>
            </a:lvl1pPr>
          </a:lstStyle>
          <a:p>
            <a:endParaRPr lang="pt-BR"/>
          </a:p>
        </p:txBody>
      </p:sp>
      <p:sp>
        <p:nvSpPr>
          <p:cNvPr id="7" name="Espaço Reservado para Número de Slide 6"/>
          <p:cNvSpPr>
            <a:spLocks noGrp="1"/>
          </p:cNvSpPr>
          <p:nvPr>
            <p:ph type="sldNum" sz="quarter" idx="5"/>
          </p:nvPr>
        </p:nvSpPr>
        <p:spPr>
          <a:xfrm>
            <a:off x="3870225" y="9463267"/>
            <a:ext cx="2960794" cy="499887"/>
          </a:xfrm>
          <a:prstGeom prst="rect">
            <a:avLst/>
          </a:prstGeom>
        </p:spPr>
        <p:txBody>
          <a:bodyPr vert="horz" lIns="95964" tIns="47982" rIns="95964" bIns="47982" rtlCol="0" anchor="b"/>
          <a:lstStyle>
            <a:lvl1pPr algn="r">
              <a:defRPr sz="1300"/>
            </a:lvl1pPr>
          </a:lstStyle>
          <a:p>
            <a:fld id="{A6269BF3-14E9-406C-A655-5BEEB6E04AA8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48214124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 dirty="0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A6269BF3-14E9-406C-A655-5BEEB6E04AA8}" type="slidenum">
              <a:rPr lang="pt-BR" smtClean="0"/>
              <a:t>1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286627035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Imagem de Slide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ço Reservado para Anotaçõ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Espaço Reservado para Número de Slid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 defTabSz="910651">
              <a:defRPr/>
            </a:pPr>
            <a:fld id="{467F7AF4-68D0-452B-9C0D-42EA2E2CBAE4}" type="slidenum">
              <a:rPr lang="pt-BR">
                <a:solidFill>
                  <a:prstClr val="black"/>
                </a:solidFill>
                <a:latin typeface="Calibri" panose="020F0502020204030204"/>
              </a:rPr>
              <a:pPr defTabSz="910651">
                <a:defRPr/>
              </a:pPr>
              <a:t>10</a:t>
            </a:fld>
            <a:endParaRPr lang="pt-BR">
              <a:solidFill>
                <a:prstClr val="black"/>
              </a:solidFill>
              <a:latin typeface="Calibri" panose="020F0502020204030204"/>
            </a:endParaRPr>
          </a:p>
        </p:txBody>
      </p:sp>
    </p:spTree>
    <p:extLst>
      <p:ext uri="{BB962C8B-B14F-4D97-AF65-F5344CB8AC3E}">
        <p14:creationId xmlns:p14="http://schemas.microsoft.com/office/powerpoint/2010/main" val="191191642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pt-BR"/>
              <a:t>Clique para editar o estilo do subtítulo mestre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6D741B2-9D08-4096-A9F7-64C06234882D}" type="datetime1">
              <a:rPr lang="pt-BR" smtClean="0"/>
              <a:t>18/08/2020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62420172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C80FAF4-E111-4FF3-BE29-99C7EE4B99C4}" type="datetime1">
              <a:rPr lang="pt-BR" smtClean="0"/>
              <a:t>18/08/2020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09158543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81071E0-AA07-426C-A1FC-8874C90E2E7C}" type="datetime1">
              <a:rPr lang="pt-BR" smtClean="0"/>
              <a:t>18/08/2020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8244035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Slide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Subtítulo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pt-BR"/>
              <a:t>Clique para editar o estilo do subtítulo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AE1F437-96DB-4438-97E0-97AF0C8448EB}" type="datetimeFigureOut">
              <a:rPr lang="pt-BR" altLang="pt-BR"/>
              <a:pPr>
                <a:defRPr/>
              </a:pPr>
              <a:t>18/08/2020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66CA5C3-29B2-40F0-8503-A4A14F2A338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59686933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2BD34F3-E332-4C94-97FE-84230C9E31A3}" type="datetimeFigureOut">
              <a:rPr lang="pt-BR" altLang="pt-BR"/>
              <a:pPr>
                <a:defRPr/>
              </a:pPr>
              <a:t>18/08/2020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AA6D55F-BC20-4663-A27C-6550FAF345E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631216326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860D4424-890E-4549-A628-E8018E791A4B}" type="datetimeFigureOut">
              <a:rPr lang="pt-BR" altLang="pt-BR"/>
              <a:pPr>
                <a:defRPr/>
              </a:pPr>
              <a:t>18/08/2020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22BC1868-20AE-4BCD-8F7B-355C6ED3B8D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578145471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55E4EAE-4387-4363-B8A6-2FDA80F6650F}" type="datetimeFigureOut">
              <a:rPr lang="pt-BR" altLang="pt-BR"/>
              <a:pPr>
                <a:defRPr/>
              </a:pPr>
              <a:t>18/08/2020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3FF98A73-1D08-4F8B-80B7-24F60C7D23BA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253133483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Espaço Reservado para Conteúdo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5" name="Espaço Reservado para Texto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Espaço Reservado para Conteúdo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7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26242EF-C169-4E3C-8889-3C760B0374BE}" type="datetimeFigureOut">
              <a:rPr lang="pt-BR" altLang="pt-BR"/>
              <a:pPr>
                <a:defRPr/>
              </a:pPr>
              <a:t>18/08/2020</a:t>
            </a:fld>
            <a:endParaRPr lang="pt-BR" altLang="pt-BR"/>
          </a:p>
        </p:txBody>
      </p:sp>
      <p:sp>
        <p:nvSpPr>
          <p:cNvPr id="8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9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AF2A489-F8EB-47A4-BD09-5CED9390CA81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2495820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7D0ABB99-0847-47DB-9FDE-7A80F01E4B83}" type="datetimeFigureOut">
              <a:rPr lang="pt-BR" altLang="pt-BR"/>
              <a:pPr>
                <a:defRPr/>
              </a:pPr>
              <a:t>18/08/2020</a:t>
            </a:fld>
            <a:endParaRPr lang="pt-BR" altLang="pt-BR"/>
          </a:p>
        </p:txBody>
      </p:sp>
      <p:sp>
        <p:nvSpPr>
          <p:cNvPr id="4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5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038B510E-5F39-49AF-BEFC-4F637578F686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41628306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0B48EDE-116D-4DFB-83E9-60E782AD9D43}" type="datetimeFigureOut">
              <a:rPr lang="pt-BR" altLang="pt-BR"/>
              <a:pPr>
                <a:defRPr/>
              </a:pPr>
              <a:t>18/08/2020</a:t>
            </a:fld>
            <a:endParaRPr lang="pt-BR" altLang="pt-BR"/>
          </a:p>
        </p:txBody>
      </p:sp>
      <p:sp>
        <p:nvSpPr>
          <p:cNvPr id="3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4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B0CE75F6-19AE-4DD1-8663-F5B5E1D0BD88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942424723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Conteúdo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E7705760-BE05-4834-AF01-BB879F0FE5CB}" type="datetimeFigureOut">
              <a:rPr lang="pt-BR" altLang="pt-BR"/>
              <a:pPr>
                <a:defRPr/>
              </a:pPr>
              <a:t>18/08/2020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130ADA1-9CA8-4977-8511-62BBCF1B16D4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25913912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1A300D8-98ED-4C87-AF9D-943B6623A8F1}" type="datetime1">
              <a:rPr lang="pt-BR" smtClean="0"/>
              <a:t>18/08/2020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>
            <a:lvl1pPr algn="ctr">
              <a:defRPr sz="1600">
                <a:solidFill>
                  <a:schemeClr val="accent1">
                    <a:lumMod val="50000"/>
                  </a:schemeClr>
                </a:solidFill>
              </a:defRPr>
            </a:lvl1pPr>
          </a:lstStyle>
          <a:p>
            <a:fld id="{EE379466-5400-45BA-8A79-9355AFA9383D}" type="slidenum">
              <a:rPr lang="pt-BR" smtClean="0"/>
              <a:pPr/>
              <a:t>‹nº›</a:t>
            </a:fld>
            <a:endParaRPr lang="pt-BR" dirty="0"/>
          </a:p>
        </p:txBody>
      </p:sp>
    </p:spTree>
    <p:extLst>
      <p:ext uri="{BB962C8B-B14F-4D97-AF65-F5344CB8AC3E}">
        <p14:creationId xmlns:p14="http://schemas.microsoft.com/office/powerpoint/2010/main" val="2042696116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Imagem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pt-BR" noProof="0"/>
          </a:p>
        </p:txBody>
      </p:sp>
      <p:sp>
        <p:nvSpPr>
          <p:cNvPr id="4" name="Espaço Reservado para Texto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4D386D6-F7A4-464D-80D6-05DD8ED0DF6E}" type="datetimeFigureOut">
              <a:rPr lang="pt-BR" altLang="pt-BR"/>
              <a:pPr>
                <a:defRPr/>
              </a:pPr>
              <a:t>18/08/2020</a:t>
            </a:fld>
            <a:endParaRPr lang="pt-BR" altLang="pt-BR"/>
          </a:p>
        </p:txBody>
      </p:sp>
      <p:sp>
        <p:nvSpPr>
          <p:cNvPr id="6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7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93EFDB54-3169-4E1D-9C16-5AA419CB50C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3817383938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e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10917262-4809-4814-AE3C-45EBCA354668}" type="datetimeFigureOut">
              <a:rPr lang="pt-BR" altLang="pt-BR"/>
              <a:pPr>
                <a:defRPr/>
              </a:pPr>
              <a:t>18/08/2020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AC3302BA-F867-4775-98F6-E61F332F3B5C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2311413455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e texto vertica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ítulo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pt-BR"/>
              <a:t>Clique para editar o título mestre</a:t>
            </a:r>
          </a:p>
        </p:txBody>
      </p:sp>
      <p:sp>
        <p:nvSpPr>
          <p:cNvPr id="3" name="Espaço Reservado para Texto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</a:p>
        </p:txBody>
      </p:sp>
      <p:sp>
        <p:nvSpPr>
          <p:cNvPr id="4" name="Espaço Reservado para Data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CA5AA9BD-2270-49B4-AA23-0441790F3D9B}" type="datetimeFigureOut">
              <a:rPr lang="pt-BR" altLang="pt-BR"/>
              <a:pPr>
                <a:defRPr/>
              </a:pPr>
              <a:t>18/08/2020</a:t>
            </a:fld>
            <a:endParaRPr lang="pt-BR" altLang="pt-BR"/>
          </a:p>
        </p:txBody>
      </p:sp>
      <p:sp>
        <p:nvSpPr>
          <p:cNvPr id="5" name="Espaço Reservado para Rodapé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>
            <a:lvl1pPr>
              <a:defRPr>
                <a:latin typeface="Arial" panose="020B0604020202020204" pitchFamily="34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pt-BR"/>
          </a:p>
        </p:txBody>
      </p:sp>
      <p:sp>
        <p:nvSpPr>
          <p:cNvPr id="6" name="Espaço Reservado para Número de Slide 5"/>
          <p:cNvSpPr>
            <a:spLocks noGrp="1"/>
          </p:cNvSpPr>
          <p:nvPr>
            <p:ph type="sldNum" sz="quarter" idx="12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/>
            </a:lvl1pPr>
          </a:lstStyle>
          <a:p>
            <a:pPr>
              <a:defRPr/>
            </a:pPr>
            <a:fld id="{FDBA1E00-0604-45C0-9E40-BE31F2064257}" type="slidenum">
              <a:rPr lang="pt-BR" altLang="pt-BR"/>
              <a:pPr>
                <a:defRPr/>
              </a:pPr>
              <a:t>‹nº›</a:t>
            </a:fld>
            <a:endParaRPr lang="pt-BR" altLang="pt-BR"/>
          </a:p>
        </p:txBody>
      </p:sp>
    </p:spTree>
    <p:extLst>
      <p:ext uri="{BB962C8B-B14F-4D97-AF65-F5344CB8AC3E}">
        <p14:creationId xmlns:p14="http://schemas.microsoft.com/office/powerpoint/2010/main" val="187839427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Cabeçalho da Se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9D4E3C-60BA-4AD2-A683-D5D9CCC04466}" type="datetime1">
              <a:rPr lang="pt-BR" smtClean="0"/>
              <a:t>18/08/2020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425498611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as Partes de Conteúd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D71F9-B8B9-4AAB-8F68-227410E1A3DD}" type="datetime1">
              <a:rPr lang="pt-BR" smtClean="0"/>
              <a:t>18/08/2020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798511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çã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27AD39-1067-4882-8251-3F097672D470}" type="datetime1">
              <a:rPr lang="pt-BR" smtClean="0"/>
              <a:t>18/08/2020</a:t>
            </a:fld>
            <a:endParaRPr lang="pt-B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76353611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ment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BD15480-7AC7-4F36-81AB-8A80CF4545BF}" type="datetime1">
              <a:rPr lang="pt-BR" smtClean="0"/>
              <a:t>18/08/2020</a:t>
            </a:fld>
            <a:endParaRPr lang="pt-B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58737817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m br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00712DD-AE93-4719-A600-EEBEB7D3D447}" type="datetime1">
              <a:rPr lang="pt-BR" smtClean="0"/>
              <a:t>18/08/2020</a:t>
            </a:fld>
            <a:endParaRPr lang="pt-B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314408898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údo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90CBCAB-C9A0-4170-A508-686DDD6A34C7}" type="datetime1">
              <a:rPr lang="pt-BR" smtClean="0"/>
              <a:t>18/08/2020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7504729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m com Legen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pt-BR"/>
              <a:t>Clique no ícone para adicionar uma imagem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pt-BR"/>
              <a:t>Clique para editar o texto mestre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477206-09F9-41B5-84B5-49D9298247A2}" type="datetime1">
              <a:rPr lang="pt-BR" smtClean="0"/>
              <a:t>18/08/2020</a:t>
            </a:fld>
            <a:endParaRPr lang="pt-B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pt-B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264689152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19.xml"/><Relationship Id="rId3" Type="http://schemas.openxmlformats.org/officeDocument/2006/relationships/slideLayout" Target="../slideLayouts/slideLayout14.xml"/><Relationship Id="rId7" Type="http://schemas.openxmlformats.org/officeDocument/2006/relationships/slideLayout" Target="../slideLayouts/slideLayout18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3.xml"/><Relationship Id="rId1" Type="http://schemas.openxmlformats.org/officeDocument/2006/relationships/slideLayout" Target="../slideLayouts/slideLayout12.xml"/><Relationship Id="rId6" Type="http://schemas.openxmlformats.org/officeDocument/2006/relationships/slideLayout" Target="../slideLayouts/slideLayout17.xml"/><Relationship Id="rId11" Type="http://schemas.openxmlformats.org/officeDocument/2006/relationships/slideLayout" Target="../slideLayouts/slideLayout22.xml"/><Relationship Id="rId5" Type="http://schemas.openxmlformats.org/officeDocument/2006/relationships/slideLayout" Target="../slideLayouts/slideLayout16.xml"/><Relationship Id="rId10" Type="http://schemas.openxmlformats.org/officeDocument/2006/relationships/slideLayout" Target="../slideLayouts/slideLayout21.xml"/><Relationship Id="rId4" Type="http://schemas.openxmlformats.org/officeDocument/2006/relationships/slideLayout" Target="../slideLayouts/slideLayout15.xml"/><Relationship Id="rId9" Type="http://schemas.openxmlformats.org/officeDocument/2006/relationships/slideLayout" Target="../slideLayouts/slideLayout2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pt-BR"/>
              <a:t>Clique para editar o título mestre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pt-BR"/>
              <a:t>Clique para editar o texto mestre</a:t>
            </a:r>
          </a:p>
          <a:p>
            <a:pPr lvl="1"/>
            <a:r>
              <a:rPr lang="pt-BR"/>
              <a:t>Segundo nível</a:t>
            </a:r>
          </a:p>
          <a:p>
            <a:pPr lvl="2"/>
            <a:r>
              <a:rPr lang="pt-BR"/>
              <a:t>Terceiro nível</a:t>
            </a:r>
          </a:p>
          <a:p>
            <a:pPr lvl="3"/>
            <a:r>
              <a:rPr lang="pt-BR"/>
              <a:t>Quarto nível</a:t>
            </a:r>
          </a:p>
          <a:p>
            <a:pPr lvl="4"/>
            <a:r>
              <a:rPr lang="pt-BR"/>
              <a:t>Quinto nível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FEE0864-04F7-4F7A-88CC-3880BD667DD3}" type="datetime1">
              <a:rPr lang="pt-BR" smtClean="0"/>
              <a:t>18/08/2020</a:t>
            </a:fld>
            <a:endParaRPr lang="pt-B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pt-B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379466-5400-45BA-8A79-9355AFA9383D}" type="slidenum">
              <a:rPr lang="pt-BR" smtClean="0"/>
              <a:t>‹nº›</a:t>
            </a:fld>
            <a:endParaRPr lang="pt-BR"/>
          </a:p>
        </p:txBody>
      </p:sp>
    </p:spTree>
    <p:extLst>
      <p:ext uri="{BB962C8B-B14F-4D97-AF65-F5344CB8AC3E}">
        <p14:creationId xmlns:p14="http://schemas.microsoft.com/office/powerpoint/2010/main" val="197488908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Espaço Reservado para Título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título mestre</a:t>
            </a:r>
          </a:p>
        </p:txBody>
      </p:sp>
      <p:sp>
        <p:nvSpPr>
          <p:cNvPr id="1027" name="Espaço Reservado para Texto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997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pt-BR" altLang="pt-BR"/>
              <a:t>Clique para editar o texto mestre</a:t>
            </a:r>
          </a:p>
          <a:p>
            <a:pPr lvl="1"/>
            <a:r>
              <a:rPr lang="pt-BR" altLang="pt-BR"/>
              <a:t>Segundo nível</a:t>
            </a:r>
          </a:p>
          <a:p>
            <a:pPr lvl="2"/>
            <a:r>
              <a:rPr lang="pt-BR" altLang="pt-BR"/>
              <a:t>Terceiro nível</a:t>
            </a:r>
          </a:p>
          <a:p>
            <a:pPr lvl="3"/>
            <a:r>
              <a:rPr lang="pt-BR" altLang="pt-BR"/>
              <a:t>Quarto nível</a:t>
            </a:r>
          </a:p>
          <a:p>
            <a:pPr lvl="4"/>
            <a:r>
              <a:rPr lang="pt-BR" altLang="pt-BR"/>
              <a:t>Quinto nível</a:t>
            </a:r>
          </a:p>
        </p:txBody>
      </p:sp>
    </p:spTree>
    <p:extLst>
      <p:ext uri="{BB962C8B-B14F-4D97-AF65-F5344CB8AC3E}">
        <p14:creationId xmlns:p14="http://schemas.microsoft.com/office/powerpoint/2010/main" val="417800245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000" kern="1200">
          <a:solidFill>
            <a:schemeClr val="tx1"/>
          </a:solidFill>
          <a:latin typeface="+mj-lt"/>
          <a:ea typeface="MS PGothic" panose="020B0600070205080204" pitchFamily="34" charset="-128"/>
          <a:cs typeface="MS PGothic" charset="0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000">
          <a:solidFill>
            <a:schemeClr val="tx1"/>
          </a:solidFill>
          <a:latin typeface="Calibri" pitchFamily="34" charset="0"/>
          <a:ea typeface="MS PGothic" panose="020B0600070205080204" pitchFamily="34" charset="-128"/>
          <a:cs typeface="MS PGothic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MS PGothic" panose="020B0600070205080204" pitchFamily="34" charset="-128"/>
          <a:cs typeface="MS PGothic" charset="0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pt-B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image" Target="../media/image2.wmf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6.emf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w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emf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63393"/>
            <a:ext cx="9144000" cy="68536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924" y="466090"/>
            <a:ext cx="2912883" cy="62062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802657" y="2457990"/>
            <a:ext cx="4029959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  <a:t>Pontos sobre a Reforma Tributária</a:t>
            </a:r>
            <a:endParaRPr lang="pt-BR" sz="2800" b="1" dirty="0">
              <a:solidFill>
                <a:srgbClr val="5A8497"/>
              </a:solidFill>
              <a:latin typeface="Arial Narrow" panose="020B0606020202030204" pitchFamily="34" charset="0"/>
            </a:endParaRPr>
          </a:p>
        </p:txBody>
      </p:sp>
      <p:sp>
        <p:nvSpPr>
          <p:cNvPr id="8" name="CaixaDeTexto 7"/>
          <p:cNvSpPr txBox="1"/>
          <p:nvPr/>
        </p:nvSpPr>
        <p:spPr>
          <a:xfrm>
            <a:off x="4811046" y="4817851"/>
            <a:ext cx="4029959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spcBef>
                <a:spcPts val="600"/>
              </a:spcBef>
            </a:pPr>
            <a:endParaRPr lang="pt-BR" b="1" dirty="0">
              <a:solidFill>
                <a:srgbClr val="5A8497"/>
              </a:solidFill>
              <a:latin typeface="Arial Narrow" panose="020B0606020202030204" pitchFamily="34" charset="0"/>
            </a:endParaRPr>
          </a:p>
          <a:p>
            <a:pPr>
              <a:spcBef>
                <a:spcPts val="600"/>
              </a:spcBef>
            </a:pPr>
            <a:endParaRPr lang="pt-BR" b="1" dirty="0">
              <a:solidFill>
                <a:srgbClr val="5A8497"/>
              </a:solidFill>
              <a:latin typeface="Arial Narrow" panose="020B0606020202030204" pitchFamily="34" charset="0"/>
            </a:endParaRPr>
          </a:p>
          <a:p>
            <a:pPr>
              <a:spcBef>
                <a:spcPts val="2400"/>
              </a:spcBef>
            </a:pPr>
            <a:r>
              <a:rPr lang="pt-BR" b="1" dirty="0">
                <a:solidFill>
                  <a:srgbClr val="5A8497"/>
                </a:solidFill>
                <a:latin typeface="Arial Narrow" panose="020B0606020202030204" pitchFamily="34" charset="0"/>
              </a:rPr>
              <a:t>Bernard Appy</a:t>
            </a:r>
          </a:p>
          <a:p>
            <a:pPr>
              <a:spcBef>
                <a:spcPts val="2400"/>
              </a:spcBef>
            </a:pPr>
            <a:r>
              <a:rPr lang="pt-BR" dirty="0">
                <a:solidFill>
                  <a:srgbClr val="5A8497"/>
                </a:solidFill>
                <a:latin typeface="Arial Narrow" panose="020B0606020202030204" pitchFamily="34" charset="0"/>
              </a:rPr>
              <a:t>Agosto de 2020</a:t>
            </a:r>
            <a:endParaRPr lang="pt-BR" sz="2000" b="1" dirty="0">
              <a:solidFill>
                <a:srgbClr val="5A8497"/>
              </a:solidFill>
              <a:latin typeface="Arial Narrow" panose="020B060602020203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487671392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91585" y="114601"/>
            <a:ext cx="7609415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Período de transição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Transição para Estados e Municípios</a:t>
            </a: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10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2" name="Imagem 1">
            <a:extLst>
              <a:ext uri="{FF2B5EF4-FFF2-40B4-BE49-F238E27FC236}">
                <a16:creationId xmlns:a16="http://schemas.microsoft.com/office/drawing/2014/main" id="{36A421D5-7545-4AC0-A61B-CBF70B1895E9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370912" y="1541302"/>
            <a:ext cx="7650760" cy="481563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88812922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767119" cy="512448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Embora seja possível um modelo de cobrança do IVA no destino mantendo a cobrança nos Estados, há fortes razões para a arrecadação centralizada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Tributação pelo destino nos municípios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Simpli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cidade para os contribuintes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Segurança jurídica para contribuintes com saldos credores a recuperar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Segurança jurídica para os entes da federação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Alíquota zero nas transações interestaduais não é boa opção para tributação no destino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Demais opções criam risco de inadimplência entre os entes da federação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  <a:t>Gestão do IBS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Razões para a arrecadação centralizada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11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80553155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767119" cy="4839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Há um consenso na literatura internacional das vantagens da cobrança de IVA com alíquota uniforme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Setor de serviços: pontos a serem considerados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Prestadores de serviços no meio da cadeia serão favorecidos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Boa parte dos serviços prestados a consumidores finais se dá através de empresas do SIMPLES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Menor tributação dos serviços é regressiva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Há motivos para tratamento diferenciado de saúde e educação privados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Política para o setor seria via desoneração da folha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3200" b="1" dirty="0">
                <a:solidFill>
                  <a:srgbClr val="5A8497"/>
                </a:solidFill>
                <a:latin typeface="Arial Narrow" panose="020B0606020202030204" pitchFamily="34" charset="0"/>
              </a:rPr>
              <a:t>Setor de serviços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Razões para a </a:t>
            </a:r>
            <a:r>
              <a:rPr lang="pt-BR" sz="2800" b="1" dirty="0">
                <a:solidFill>
                  <a:srgbClr val="E7E6E6">
                    <a:lumMod val="75000"/>
                  </a:srgbClr>
                </a:solidFill>
                <a:latin typeface="Arial Narrow" panose="020B0606020202030204" pitchFamily="34" charset="0"/>
              </a:rPr>
              <a:t>alíquota uniforme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12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654430613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6919" y="2800199"/>
            <a:ext cx="7609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Alternativas em discussão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13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8937446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892003" cy="49167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PEC 110, do Senado Federal, está sendo discutida  com a PEC 45 na Comissão Mista (Câmara/Senado)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No essencial, há grande convergência entre as </a:t>
            </a:r>
            <a:r>
              <a:rPr kumimoji="0" lang="pt-BR" sz="2600" b="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PECs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Diferenças em relação à PEC 45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Escopo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Inclusão de IOF, CIDE-Combustíveis e Salário Educação no IBS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Unificação IRPJ/CSLL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Tributos patrimoniais (IPVA e ITCMD)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Possibilidade de várias alíquotas, fixas em todo país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Texto bem mais confuso que o da PEC 45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110/2019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Proposta do Senado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14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29349279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892003" cy="48397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Executivo está propondo um reforma restrita ao PIS/</a:t>
            </a:r>
            <a:r>
              <a:rPr kumimoji="0" lang="pt-BR" sz="2600" b="1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Cofins</a:t>
            </a: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via criação da Contribuição sobre Operações com Bens e Serviços (CBS)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CBS </a:t>
            </a:r>
            <a:r>
              <a:rPr kumimoji="0" lang="pt-BR" sz="2600" b="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tamb</a:t>
            </a:r>
            <a:r>
              <a:rPr lang="pt-BR" sz="2600" kern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ém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tem as características de um bom IVA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Questões sobre a proposta do governo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Reforma ampla </a:t>
            </a:r>
            <a:r>
              <a:rPr kumimoji="0" lang="pt-BR" sz="260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vs</a:t>
            </a: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 reforma do PIS/</a:t>
            </a:r>
            <a:r>
              <a:rPr kumimoji="0" lang="pt-BR" sz="260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Cofins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Relação custo/benefício muito superior no caso da reforma ampla (apoio dos Estados)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Alíquota da CBS (12%) está claramente superestimada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Ausência de transição pode gerar reação negativa por parte do setor de serviços (risco de recuo)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CBS (PL 3887/2020)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Proposta do Executivo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15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722572407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6919" y="2800199"/>
            <a:ext cx="7609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Outros temas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16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769085649"/>
      </p:ext>
    </p:extLst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892003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Há grande pressão para reduzir as contribuições sobre a folha de salários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Ajuda a reduzir a </a:t>
            </a:r>
            <a:r>
              <a:rPr kumimoji="0" lang="pt-BR" sz="2600" b="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resist</a:t>
            </a:r>
            <a:r>
              <a:rPr lang="pt-BR" sz="2600" kern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ência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do setor de serviços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Forma de desoneração da folha é relevante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Ideal é que contribuições sobre a folha sejam atuarialmente consistentes com benefícios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Contribuições não previdenciárias (Sistema S etc.)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Contrib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. acima do teto (ajuste via alíquota do IRPF)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Desoneração do primeiro Salário Mínimo</a:t>
            </a:r>
          </a:p>
          <a:p>
            <a:pPr>
              <a:spcBef>
                <a:spcPts val="300"/>
              </a:spcBef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Forma de financiamento da desoneração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Governo quer CPMF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Alternativa: correção de distorções no IR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Tributação da folha de salários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Questões em discussão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17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068354243"/>
      </p:ext>
    </p:extLst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892003" cy="531684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Há um consenso crescente sobre uma reforma na tributação dos lucros que reduza a alíquota na empresa e compense via tributação na distribuição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Há várias formas de implementar essa mudança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Outros pontos relevantes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Outros ajustes no IRPJ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Tributação de controladas no exterior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Compensação de prejuízos fiscais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Distorções na tributação de aplicações financeiras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Tributação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da renda nos regimes simplificados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Lucro nos regimes simplificados aproxima-se mais da renda do trabalho</a:t>
            </a: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Tributação da renda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Questões em discussão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18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2820077740"/>
      </p:ext>
    </p:extLst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-81322"/>
            <a:ext cx="9144000" cy="6853678"/>
          </a:xfrm>
          <a:prstGeom prst="rect">
            <a:avLst/>
          </a:prstGeom>
        </p:spPr>
      </p:pic>
      <p:pic>
        <p:nvPicPr>
          <p:cNvPr id="5" name="Imagem 4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873924" y="466090"/>
            <a:ext cx="2912883" cy="620626"/>
          </a:xfrm>
          <a:prstGeom prst="rect">
            <a:avLst/>
          </a:prstGeom>
        </p:spPr>
      </p:pic>
      <p:sp>
        <p:nvSpPr>
          <p:cNvPr id="6" name="CaixaDeTexto 5"/>
          <p:cNvSpPr txBox="1"/>
          <p:nvPr/>
        </p:nvSpPr>
        <p:spPr>
          <a:xfrm>
            <a:off x="4802657" y="3103444"/>
            <a:ext cx="4029959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pt-BR" sz="4000" b="1" dirty="0">
                <a:solidFill>
                  <a:srgbClr val="5A8497"/>
                </a:solidFill>
                <a:latin typeface="Arial Narrow" panose="020B0606020202030204" pitchFamily="34" charset="0"/>
              </a:rPr>
              <a:t>Obrigado!</a:t>
            </a:r>
          </a:p>
        </p:txBody>
      </p:sp>
    </p:spTree>
    <p:extLst>
      <p:ext uri="{BB962C8B-B14F-4D97-AF65-F5344CB8AC3E}">
        <p14:creationId xmlns:p14="http://schemas.microsoft.com/office/powerpoint/2010/main" val="2105298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6919" y="2573696"/>
            <a:ext cx="7609415" cy="144655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A Proposta de Emenda</a:t>
            </a:r>
            <a:b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Constitucional 45/2019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2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99907227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767119" cy="52014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PEC 45 propõe substituir cinco tributos sobre bens e serviços (PIS, </a:t>
            </a:r>
            <a:r>
              <a:rPr kumimoji="0" lang="pt-BR" sz="2600" b="1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Cofins</a:t>
            </a: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, IPI, ICMS e ISS) por um único imposto sobre bens e serviços (IBS)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IBS tem características de um bom IVA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Base ampla de bens e serviços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Alíquota uniforme (sobre o preço sem imposto)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Tributação no d</a:t>
            </a:r>
            <a:r>
              <a:rPr lang="pt-BR" sz="2600" kern="0" dirty="0" err="1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estino</a:t>
            </a:r>
            <a:endParaRPr lang="pt-BR" sz="26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  <a:p>
            <a:pPr marL="1200150" lvl="2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Política de desenvolvimento regional: FDR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Crédito amplo e ressarcimento ágil de créditos</a:t>
            </a: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Desoneração total de exportações e investimentos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Modelo é complementado por imposto seletivo 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(externalidades negativas)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45/2019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Principais características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3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781048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892003" cy="49936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arrecadação do IBS será centralizada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Gestão compartilhada entre União, Estados e Municípios através da Agência Tributária Nacional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Transição para o IBS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Substituição dos tributos atuai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s: 10 anos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742950" lvl="1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Redução das alíquotas dos tributos atuais e elevação da alíquota de referência do IBS</a:t>
            </a:r>
          </a:p>
          <a:p>
            <a:pPr marL="285750" indent="-285750">
              <a:spcBef>
                <a:spcPts val="300"/>
              </a:spcBef>
              <a:buFont typeface="Wingdings" panose="05000000000000000000" pitchFamily="2" charset="2"/>
              <a:buChar char="§"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Distribuição da receita (Estados e Municípios): 50 anos</a:t>
            </a:r>
          </a:p>
          <a:p>
            <a:pPr>
              <a:spcBef>
                <a:spcPts val="1200"/>
              </a:spcBef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Autonomia dos entes federados na gestão das alíquotas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União, Estados e Municípios poderão fixar as alíquotas acima ou abaixo da alíquota de referência</a:t>
            </a:r>
            <a:endParaRPr lang="pt-BR" sz="2600" b="1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PEC 45/2019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Principais características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4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134889128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306919" y="2800199"/>
            <a:ext cx="7609415" cy="76944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44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Pontos para discussão</a:t>
            </a:r>
            <a:endParaRPr kumimoji="0" lang="pt-BR" sz="2800" b="1" i="0" u="none" strike="noStrike" kern="1200" cap="none" spc="0" normalizeH="0" baseline="0" noProof="0" dirty="0">
              <a:ln>
                <a:noFill/>
              </a:ln>
              <a:solidFill>
                <a:srgbClr val="E7E6E6">
                  <a:lumMod val="75000"/>
                </a:srgbClr>
              </a:solidFill>
              <a:effectLst/>
              <a:uLnTx/>
              <a:uFillTx/>
              <a:latin typeface="Arial Narrow" panose="020B0606020202030204" pitchFamily="34" charset="0"/>
              <a:ea typeface="+mn-ea"/>
              <a:cs typeface="+mn-cs"/>
            </a:endParaRPr>
          </a:p>
        </p:txBody>
      </p:sp>
      <p:sp>
        <p:nvSpPr>
          <p:cNvPr id="6" name="Espaço Reservado para Número de Slide 1"/>
          <p:cNvSpPr>
            <a:spLocks noGrp="1"/>
          </p:cNvSpPr>
          <p:nvPr>
            <p:ph type="sldNum" sz="quarter" idx="12"/>
          </p:nvPr>
        </p:nvSpPr>
        <p:spPr>
          <a:xfrm>
            <a:off x="8390655" y="290309"/>
            <a:ext cx="595398" cy="365125"/>
          </a:xfrm>
        </p:spPr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5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018767840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767119" cy="535531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O principal motivo para a reforma da tributação dos bens e serviços é seu impacto sobre o crescimento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Segundo estudo do economista Bráulio Borges, a aprovação da PEC 45 resultaria em um aumento do PIB potencial de 20 </a:t>
            </a:r>
            <a:r>
              <a:rPr kumimoji="0" lang="pt-BR" sz="260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p.p</a:t>
            </a: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em 15 anos (33 </a:t>
            </a:r>
            <a:r>
              <a:rPr kumimoji="0" lang="pt-BR" sz="2600" i="0" u="none" strike="noStrike" kern="0" cap="none" spc="0" normalizeH="0" baseline="0" noProof="0" dirty="0" err="1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p.p</a:t>
            </a: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. quando considerados os efeitos indiretos)</a:t>
            </a: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Esse impacto resulta de vários fatores</a:t>
            </a:r>
            <a:endParaRPr lang="pt-BR" sz="26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Redução do custo de conformidade e do contencioso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b="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Redução do custo dos investimentos e exportações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Organização mais eficiente da economia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6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Outros efeitos positivos:</a:t>
            </a: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 maior transparência e redução das tensões federativas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Motivos para a reforma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Por que a reforma tributária é importante?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6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97604448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Motivos para a reforma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 sobre o crescimento - direto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7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pic>
        <p:nvPicPr>
          <p:cNvPr id="6" name="Imagem 5">
            <a:extLst>
              <a:ext uri="{FF2B5EF4-FFF2-40B4-BE49-F238E27FC236}">
                <a16:creationId xmlns:a16="http://schemas.microsoft.com/office/drawing/2014/main" id="{85EB6A89-DF4C-48B0-B9C8-0AE28C178BE6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162" y="1675925"/>
            <a:ext cx="7956550" cy="4343990"/>
          </a:xfrm>
          <a:prstGeom prst="rect">
            <a:avLst/>
          </a:prstGeom>
          <a:noFill/>
          <a:ln>
            <a:noFill/>
          </a:ln>
        </p:spPr>
      </p:pic>
      <p:sp>
        <p:nvSpPr>
          <p:cNvPr id="7" name="CaixaDeTexto 6">
            <a:extLst>
              <a:ext uri="{FF2B5EF4-FFF2-40B4-BE49-F238E27FC236}">
                <a16:creationId xmlns:a16="http://schemas.microsoft.com/office/drawing/2014/main" id="{B4185905-4661-40E2-B335-EE0B0B364595}"/>
              </a:ext>
            </a:extLst>
          </p:cNvPr>
          <p:cNvSpPr txBox="1"/>
          <p:nvPr/>
        </p:nvSpPr>
        <p:spPr>
          <a:xfrm>
            <a:off x="318782" y="5966201"/>
            <a:ext cx="1744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Fonte: Borges (2020)</a:t>
            </a:r>
          </a:p>
        </p:txBody>
      </p:sp>
    </p:spTree>
    <p:extLst>
      <p:ext uri="{BB962C8B-B14F-4D97-AF65-F5344CB8AC3E}">
        <p14:creationId xmlns:p14="http://schemas.microsoft.com/office/powerpoint/2010/main" val="208832307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Motivos para a reforma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Impacto sobre o crescimento - indireto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8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  <p:sp>
        <p:nvSpPr>
          <p:cNvPr id="7" name="CaixaDeTexto 6">
            <a:extLst>
              <a:ext uri="{FF2B5EF4-FFF2-40B4-BE49-F238E27FC236}">
                <a16:creationId xmlns:a16="http://schemas.microsoft.com/office/drawing/2014/main" id="{B4185905-4661-40E2-B335-EE0B0B364595}"/>
              </a:ext>
            </a:extLst>
          </p:cNvPr>
          <p:cNvSpPr txBox="1"/>
          <p:nvPr/>
        </p:nvSpPr>
        <p:spPr>
          <a:xfrm>
            <a:off x="318782" y="5966201"/>
            <a:ext cx="1744067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pt-BR" sz="1400" dirty="0"/>
              <a:t>Fonte: Borges (2020)</a:t>
            </a:r>
          </a:p>
        </p:txBody>
      </p:sp>
      <p:pic>
        <p:nvPicPr>
          <p:cNvPr id="8" name="Imagem 7">
            <a:extLst>
              <a:ext uri="{FF2B5EF4-FFF2-40B4-BE49-F238E27FC236}">
                <a16:creationId xmlns:a16="http://schemas.microsoft.com/office/drawing/2014/main" id="{039AC3B9-2A00-4680-8B06-DB71B709C6E0}"/>
              </a:ext>
            </a:extLst>
          </p:cNvPr>
          <p:cNvPicPr/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8782" y="1507089"/>
            <a:ext cx="7956550" cy="4459112"/>
          </a:xfrm>
          <a:prstGeom prst="rect">
            <a:avLst/>
          </a:prstGeom>
          <a:noFill/>
          <a:ln>
            <a:noFill/>
          </a:ln>
        </p:spPr>
      </p:pic>
    </p:spTree>
    <p:extLst>
      <p:ext uri="{BB962C8B-B14F-4D97-AF65-F5344CB8AC3E}">
        <p14:creationId xmlns:p14="http://schemas.microsoft.com/office/powerpoint/2010/main" val="3770305264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Imagem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322424" y="0"/>
            <a:ext cx="821576" cy="6858000"/>
          </a:xfrm>
          <a:prstGeom prst="rect">
            <a:avLst/>
          </a:prstGeom>
        </p:spPr>
      </p:pic>
      <p:sp>
        <p:nvSpPr>
          <p:cNvPr id="3" name="CaixaDeTexto 2"/>
          <p:cNvSpPr txBox="1"/>
          <p:nvPr/>
        </p:nvSpPr>
        <p:spPr>
          <a:xfrm>
            <a:off x="430421" y="1534148"/>
            <a:ext cx="7767119" cy="495520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2600" b="1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A transição de dez anos dos tributos atuais para o IBS deve-se à necessidade de ajuste das empresas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kumimoji="0" lang="pt-BR" sz="2600" i="0" u="none" strike="noStrike" kern="0" cap="none" spc="0" normalizeH="0" baseline="0" noProof="0" dirty="0">
                <a:ln>
                  <a:noFill/>
                </a:ln>
                <a:solidFill>
                  <a:prstClr val="black">
                    <a:lumMod val="85000"/>
                    <a:lumOff val="15000"/>
                  </a:prst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t>Investimentos realizados com base nos tributos atuais</a:t>
            </a: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Mudanças de preços relativos</a:t>
            </a:r>
            <a:endParaRPr kumimoji="0" lang="pt-BR" sz="260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R="0" lvl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O período pode ser reduzido, mas não é recomendável uma transição muito curta</a:t>
            </a:r>
            <a:endParaRPr lang="pt-BR" sz="26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r>
              <a:rPr lang="pt-BR" sz="2600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Percepção de “efeitos negativos” por alguns setores viria antes do efeito positivo sobre o crescimento</a:t>
            </a:r>
          </a:p>
          <a:p>
            <a:pPr marL="0" marR="0" lvl="0" indent="0" algn="l" defTabSz="914400" rtl="0" eaLnBrk="1" fontAlgn="auto" latinLnBrk="0" hangingPunct="1">
              <a:lnSpc>
                <a:spcPct val="100000"/>
              </a:lnSpc>
              <a:spcBef>
                <a:spcPts val="120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pt-BR" sz="2600" b="1" kern="0" dirty="0">
                <a:solidFill>
                  <a:prstClr val="black">
                    <a:lumMod val="85000"/>
                    <a:lumOff val="15000"/>
                  </a:prstClr>
                </a:solidFill>
                <a:latin typeface="Calibri" panose="020F0502020204030204"/>
              </a:rPr>
              <a:t>Praticamente não há aumento da complexidade do sistema durante a transição</a:t>
            </a:r>
            <a:endParaRPr kumimoji="0" lang="pt-BR" sz="2600" b="0" i="0" u="none" strike="noStrike" kern="0" cap="none" spc="0" normalizeH="0" baseline="0" noProof="0" dirty="0">
              <a:ln>
                <a:noFill/>
              </a:ln>
              <a:solidFill>
                <a:prstClr val="black">
                  <a:lumMod val="85000"/>
                  <a:lumOff val="15000"/>
                </a:prst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pPr marL="285750" marR="0" lvl="0" indent="-285750" algn="l" defTabSz="914400" rtl="0" eaLnBrk="1" fontAlgn="auto" latinLnBrk="0" hangingPunct="1">
              <a:lnSpc>
                <a:spcPct val="100000"/>
              </a:lnSpc>
              <a:spcBef>
                <a:spcPts val="300"/>
              </a:spcBef>
              <a:spcAft>
                <a:spcPts val="0"/>
              </a:spcAft>
              <a:buClrTx/>
              <a:buSzTx/>
              <a:buFont typeface="Wingdings" panose="05000000000000000000" pitchFamily="2" charset="2"/>
              <a:buChar char="§"/>
              <a:tabLst/>
              <a:defRPr/>
            </a:pPr>
            <a:endParaRPr lang="pt-BR" sz="2600" kern="0" dirty="0">
              <a:solidFill>
                <a:prstClr val="black">
                  <a:lumMod val="85000"/>
                  <a:lumOff val="15000"/>
                </a:prstClr>
              </a:solidFill>
              <a:latin typeface="Calibri" panose="020F0502020204030204"/>
            </a:endParaRPr>
          </a:p>
        </p:txBody>
      </p:sp>
      <p:sp>
        <p:nvSpPr>
          <p:cNvPr id="5" name="CaixaDeTexto 4"/>
          <p:cNvSpPr txBox="1"/>
          <p:nvPr/>
        </p:nvSpPr>
        <p:spPr>
          <a:xfrm>
            <a:off x="71021" y="158144"/>
            <a:ext cx="7929979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pt-BR" sz="32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Período de transição</a:t>
            </a:r>
            <a:b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5A8497"/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</a:br>
            <a:r>
              <a:rPr kumimoji="0" lang="pt-BR" sz="2800" b="1" i="0" u="none" strike="noStrike" kern="1200" cap="none" spc="0" normalizeH="0" baseline="0" noProof="0" dirty="0">
                <a:ln>
                  <a:noFill/>
                </a:ln>
                <a:solidFill>
                  <a:srgbClr val="E7E6E6">
                    <a:lumMod val="75000"/>
                  </a:srgbClr>
                </a:solidFill>
                <a:effectLst/>
                <a:uLnTx/>
                <a:uFillTx/>
                <a:latin typeface="Arial Narrow" panose="020B0606020202030204" pitchFamily="34" charset="0"/>
                <a:ea typeface="+mn-ea"/>
                <a:cs typeface="+mn-cs"/>
              </a:rPr>
              <a:t>Por que uma transição relativamente longa?</a:t>
            </a:r>
          </a:p>
        </p:txBody>
      </p:sp>
      <p:sp>
        <p:nvSpPr>
          <p:cNvPr id="2" name="Espaço Reservado para Número de Slide 1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fld id="{EE379466-5400-45BA-8A79-9355AFA9383D}" type="slidenum">
              <a:rPr kumimoji="0" lang="pt-BR" sz="1600" b="0" i="0" u="none" strike="noStrike" kern="1200" cap="none" spc="0" normalizeH="0" baseline="0" noProof="0" smtClean="0">
                <a:ln>
                  <a:noFill/>
                </a:ln>
                <a:solidFill>
                  <a:srgbClr val="5B9BD5">
                    <a:lumMod val="50000"/>
                  </a:srgbClr>
                </a:solidFill>
                <a:effectLst/>
                <a:uLnTx/>
                <a:uFillTx/>
                <a:latin typeface="Calibri" panose="020F0502020204030204"/>
                <a:ea typeface="+mn-ea"/>
                <a:cs typeface="+mn-cs"/>
              </a:rPr>
              <a:pPr marL="0" marR="0" lvl="0" indent="0" algn="ctr" defTabSz="914400" rtl="0" eaLnBrk="1" fontAlgn="auto" latinLnBrk="0" hangingPunct="1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  <a:defRPr/>
              </a:pPr>
              <a:t>9</a:t>
            </a:fld>
            <a:endParaRPr kumimoji="0" lang="pt-BR" sz="1600" b="0" i="0" u="none" strike="noStrike" kern="1200" cap="none" spc="0" normalizeH="0" baseline="0" noProof="0" dirty="0">
              <a:ln>
                <a:noFill/>
              </a:ln>
              <a:solidFill>
                <a:srgbClr val="5B9BD5">
                  <a:lumMod val="50000"/>
                </a:srgbClr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</p:txBody>
      </p:sp>
    </p:spTree>
    <p:extLst>
      <p:ext uri="{BB962C8B-B14F-4D97-AF65-F5344CB8AC3E}">
        <p14:creationId xmlns:p14="http://schemas.microsoft.com/office/powerpoint/2010/main" val="3486590491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o Office">
  <a:themeElements>
    <a:clrScheme name="Tema do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ema do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ema do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Personalizar design">
  <a:themeElements>
    <a:clrScheme name="Escritório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Escritório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Escritório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Tema do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8779</TotalTime>
  <Words>966</Words>
  <Application>Microsoft Office PowerPoint</Application>
  <PresentationFormat>Apresentação na tela (4:3)</PresentationFormat>
  <Paragraphs>123</Paragraphs>
  <Slides>19</Slides>
  <Notes>2</Notes>
  <HiddenSlides>0</HiddenSlides>
  <MMClips>0</MMClips>
  <ScaleCrop>false</ScaleCrop>
  <HeadingPairs>
    <vt:vector size="6" baseType="variant">
      <vt:variant>
        <vt:lpstr>Fontes usadas</vt:lpstr>
      </vt:variant>
      <vt:variant>
        <vt:i4>5</vt:i4>
      </vt:variant>
      <vt:variant>
        <vt:lpstr>Tema</vt:lpstr>
      </vt:variant>
      <vt:variant>
        <vt:i4>2</vt:i4>
      </vt:variant>
      <vt:variant>
        <vt:lpstr>Títulos de slides</vt:lpstr>
      </vt:variant>
      <vt:variant>
        <vt:i4>19</vt:i4>
      </vt:variant>
    </vt:vector>
  </HeadingPairs>
  <TitlesOfParts>
    <vt:vector size="26" baseType="lpstr">
      <vt:lpstr>Arial</vt:lpstr>
      <vt:lpstr>Arial Narrow</vt:lpstr>
      <vt:lpstr>Calibri</vt:lpstr>
      <vt:lpstr>Calibri Light</vt:lpstr>
      <vt:lpstr>Wingdings</vt:lpstr>
      <vt:lpstr>Tema do Office</vt:lpstr>
      <vt:lpstr>Personalizar design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  <vt:lpstr>Apresentação do PowerPoint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Apresentação do PowerPoint</dc:title>
  <dc:creator>Sergio Zilbersztejn</dc:creator>
  <cp:lastModifiedBy>Adriana Santos</cp:lastModifiedBy>
  <cp:revision>1035</cp:revision>
  <cp:lastPrinted>2020-07-09T17:16:43Z</cp:lastPrinted>
  <dcterms:created xsi:type="dcterms:W3CDTF">2015-09-02T15:52:07Z</dcterms:created>
  <dcterms:modified xsi:type="dcterms:W3CDTF">2020-08-18T11:28:44Z</dcterms:modified>
</cp:coreProperties>
</file>